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80" r:id="rId6"/>
    <p:sldId id="265" r:id="rId7"/>
    <p:sldId id="283" r:id="rId8"/>
    <p:sldId id="263" r:id="rId9"/>
    <p:sldId id="282" r:id="rId10"/>
    <p:sldId id="284" r:id="rId11"/>
    <p:sldId id="261" r:id="rId12"/>
    <p:sldId id="286" r:id="rId13"/>
    <p:sldId id="262" r:id="rId14"/>
    <p:sldId id="285" r:id="rId15"/>
    <p:sldId id="266" r:id="rId16"/>
    <p:sldId id="267" r:id="rId17"/>
    <p:sldId id="291" r:id="rId18"/>
    <p:sldId id="268" r:id="rId19"/>
    <p:sldId id="269" r:id="rId20"/>
    <p:sldId id="292" r:id="rId21"/>
    <p:sldId id="270" r:id="rId22"/>
    <p:sldId id="271" r:id="rId23"/>
    <p:sldId id="288" r:id="rId24"/>
    <p:sldId id="272" r:id="rId25"/>
    <p:sldId id="274" r:id="rId26"/>
    <p:sldId id="273" r:id="rId27"/>
    <p:sldId id="289" r:id="rId28"/>
    <p:sldId id="287" r:id="rId29"/>
    <p:sldId id="275" r:id="rId30"/>
    <p:sldId id="278" r:id="rId31"/>
    <p:sldId id="290" r:id="rId32"/>
    <p:sldId id="276"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3" autoAdjust="0"/>
    <p:restoredTop sz="94660"/>
  </p:normalViewPr>
  <p:slideViewPr>
    <p:cSldViewPr snapToGrid="0">
      <p:cViewPr varScale="1">
        <p:scale>
          <a:sx n="76" d="100"/>
          <a:sy n="76" d="100"/>
        </p:scale>
        <p:origin x="24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5/11/2018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5/11/2018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5/11/2018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5/11/2018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5/11/2018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5/11/2018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5/11/2018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5/11/2018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5/11/2018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5/11/2018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5/11/2018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5/11/2018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5/11/2018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5/11/2018</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5/11/2018</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5/11/2018</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5/11/2018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5/11/2018</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image" Target="../media/image24.jpg"/></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9509E-0D12-4A20-AB85-49854BE0AC25}"/>
              </a:ext>
            </a:extLst>
          </p:cNvPr>
          <p:cNvSpPr>
            <a:spLocks noGrp="1"/>
          </p:cNvSpPr>
          <p:nvPr>
            <p:ph type="ctrTitle"/>
          </p:nvPr>
        </p:nvSpPr>
        <p:spPr/>
        <p:txBody>
          <a:bodyPr/>
          <a:lstStyle/>
          <a:p>
            <a:r>
              <a:rPr lang="en-US" dirty="0"/>
              <a:t>Lab Notebook</a:t>
            </a:r>
          </a:p>
        </p:txBody>
      </p:sp>
      <p:sp>
        <p:nvSpPr>
          <p:cNvPr id="3" name="Subtitle 2">
            <a:extLst>
              <a:ext uri="{FF2B5EF4-FFF2-40B4-BE49-F238E27FC236}">
                <a16:creationId xmlns:a16="http://schemas.microsoft.com/office/drawing/2014/main" id="{9B7E6330-A7A2-49B1-831E-DA72F878AE78}"/>
              </a:ext>
            </a:extLst>
          </p:cNvPr>
          <p:cNvSpPr>
            <a:spLocks noGrp="1"/>
          </p:cNvSpPr>
          <p:nvPr>
            <p:ph type="subTitle" idx="1"/>
          </p:nvPr>
        </p:nvSpPr>
        <p:spPr/>
        <p:txBody>
          <a:bodyPr/>
          <a:lstStyle/>
          <a:p>
            <a:r>
              <a:rPr lang="en-US" dirty="0"/>
              <a:t>Brandon Steup EECT-111</a:t>
            </a:r>
          </a:p>
        </p:txBody>
      </p:sp>
    </p:spTree>
    <p:extLst>
      <p:ext uri="{BB962C8B-B14F-4D97-AF65-F5344CB8AC3E}">
        <p14:creationId xmlns:p14="http://schemas.microsoft.com/office/powerpoint/2010/main" val="622793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D77E3-0A2C-4722-AF6D-7C462A8286FD}"/>
              </a:ext>
            </a:extLst>
          </p:cNvPr>
          <p:cNvSpPr>
            <a:spLocks noGrp="1"/>
          </p:cNvSpPr>
          <p:nvPr>
            <p:ph type="title"/>
          </p:nvPr>
        </p:nvSpPr>
        <p:spPr/>
        <p:txBody>
          <a:bodyPr/>
          <a:lstStyle/>
          <a:p>
            <a:r>
              <a:rPr lang="en-US" dirty="0"/>
              <a:t>Lab 2 Observations</a:t>
            </a:r>
          </a:p>
        </p:txBody>
      </p:sp>
      <p:sp>
        <p:nvSpPr>
          <p:cNvPr id="3" name="Content Placeholder 2">
            <a:extLst>
              <a:ext uri="{FF2B5EF4-FFF2-40B4-BE49-F238E27FC236}">
                <a16:creationId xmlns:a16="http://schemas.microsoft.com/office/drawing/2014/main" id="{C27103C8-33FA-4CB8-977A-CF6CF79D8ADD}"/>
              </a:ext>
            </a:extLst>
          </p:cNvPr>
          <p:cNvSpPr>
            <a:spLocks noGrp="1"/>
          </p:cNvSpPr>
          <p:nvPr>
            <p:ph idx="1"/>
          </p:nvPr>
        </p:nvSpPr>
        <p:spPr>
          <a:xfrm>
            <a:off x="1103313" y="2052918"/>
            <a:ext cx="4992688" cy="4195481"/>
          </a:xfrm>
        </p:spPr>
        <p:txBody>
          <a:bodyPr/>
          <a:lstStyle/>
          <a:p>
            <a:r>
              <a:rPr lang="en-US" dirty="0"/>
              <a:t>Given that the only thing to lab 2 was the understanding of how to read the color codes on the resistors, it was pretty dry. </a:t>
            </a:r>
          </a:p>
          <a:p>
            <a:r>
              <a:rPr lang="en-US" dirty="0"/>
              <a:t>In the table to the left, we can see the same type of deviation that we saw in lab 1, however here we can see that the deviation does scale with the resistance that the resistor is rated to have. </a:t>
            </a:r>
          </a:p>
          <a:p>
            <a:endParaRPr lang="en-US" dirty="0"/>
          </a:p>
        </p:txBody>
      </p:sp>
      <p:pic>
        <p:nvPicPr>
          <p:cNvPr id="5" name="Picture 4">
            <a:extLst>
              <a:ext uri="{FF2B5EF4-FFF2-40B4-BE49-F238E27FC236}">
                <a16:creationId xmlns:a16="http://schemas.microsoft.com/office/drawing/2014/main" id="{5345FF02-92B4-4C56-8638-630D13A7E277}"/>
              </a:ext>
            </a:extLst>
          </p:cNvPr>
          <p:cNvPicPr>
            <a:picLocks noChangeAspect="1"/>
          </p:cNvPicPr>
          <p:nvPr/>
        </p:nvPicPr>
        <p:blipFill>
          <a:blip r:embed="rId2"/>
          <a:stretch>
            <a:fillRect/>
          </a:stretch>
        </p:blipFill>
        <p:spPr>
          <a:xfrm>
            <a:off x="6400465" y="1518010"/>
            <a:ext cx="4801270" cy="4248743"/>
          </a:xfrm>
          <a:prstGeom prst="rect">
            <a:avLst/>
          </a:prstGeom>
        </p:spPr>
      </p:pic>
    </p:spTree>
    <p:extLst>
      <p:ext uri="{BB962C8B-B14F-4D97-AF65-F5344CB8AC3E}">
        <p14:creationId xmlns:p14="http://schemas.microsoft.com/office/powerpoint/2010/main" val="16569054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14C5C-0D25-40F6-939F-FD63561BDAAB}"/>
              </a:ext>
            </a:extLst>
          </p:cNvPr>
          <p:cNvSpPr>
            <a:spLocks noGrp="1"/>
          </p:cNvSpPr>
          <p:nvPr>
            <p:ph type="title"/>
          </p:nvPr>
        </p:nvSpPr>
        <p:spPr/>
        <p:txBody>
          <a:bodyPr/>
          <a:lstStyle/>
          <a:p>
            <a:r>
              <a:rPr lang="en-US" dirty="0"/>
              <a:t>Lab 3 (Brandon Steup and Corey King) </a:t>
            </a:r>
          </a:p>
        </p:txBody>
      </p:sp>
      <p:sp>
        <p:nvSpPr>
          <p:cNvPr id="3" name="Content Placeholder 2">
            <a:extLst>
              <a:ext uri="{FF2B5EF4-FFF2-40B4-BE49-F238E27FC236}">
                <a16:creationId xmlns:a16="http://schemas.microsoft.com/office/drawing/2014/main" id="{C274A97F-B911-415B-A06E-7A55A2728B8B}"/>
              </a:ext>
            </a:extLst>
          </p:cNvPr>
          <p:cNvSpPr>
            <a:spLocks noGrp="1"/>
          </p:cNvSpPr>
          <p:nvPr>
            <p:ph idx="1"/>
          </p:nvPr>
        </p:nvSpPr>
        <p:spPr/>
        <p:txBody>
          <a:bodyPr/>
          <a:lstStyle/>
          <a:p>
            <a:r>
              <a:rPr lang="en-US" dirty="0"/>
              <a:t>Lab 3 was the start of us working with measuring and creating in the lab circuits consisting of resistors wired in parallel.</a:t>
            </a:r>
          </a:p>
          <a:p>
            <a:r>
              <a:rPr lang="en-US" dirty="0"/>
              <a:t>The results that we recorded were consistent with the math worked out in excel,  as well as being consistent with what we observed in the simulation. </a:t>
            </a:r>
          </a:p>
          <a:p>
            <a:r>
              <a:rPr lang="en-US" dirty="0"/>
              <a:t>The calculated voltage drops were consistent with what we calculated in excel using the resistors measured values.</a:t>
            </a:r>
          </a:p>
          <a:p>
            <a:endParaRPr lang="en-US" dirty="0"/>
          </a:p>
        </p:txBody>
      </p:sp>
    </p:spTree>
    <p:extLst>
      <p:ext uri="{BB962C8B-B14F-4D97-AF65-F5344CB8AC3E}">
        <p14:creationId xmlns:p14="http://schemas.microsoft.com/office/powerpoint/2010/main" val="3765173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84C04-30C0-4DC4-A404-8D84D8D72655}"/>
              </a:ext>
            </a:extLst>
          </p:cNvPr>
          <p:cNvSpPr>
            <a:spLocks noGrp="1"/>
          </p:cNvSpPr>
          <p:nvPr>
            <p:ph type="title"/>
          </p:nvPr>
        </p:nvSpPr>
        <p:spPr/>
        <p:txBody>
          <a:bodyPr/>
          <a:lstStyle/>
          <a:p>
            <a:r>
              <a:rPr lang="en-US" dirty="0"/>
              <a:t>Lab 3 Pictures</a:t>
            </a:r>
          </a:p>
        </p:txBody>
      </p:sp>
      <p:pic>
        <p:nvPicPr>
          <p:cNvPr id="5" name="Content Placeholder 4">
            <a:extLst>
              <a:ext uri="{FF2B5EF4-FFF2-40B4-BE49-F238E27FC236}">
                <a16:creationId xmlns:a16="http://schemas.microsoft.com/office/drawing/2014/main" id="{51FA985B-329C-4D59-8F9E-59F3E6F0CBB7}"/>
              </a:ext>
            </a:extLst>
          </p:cNvPr>
          <p:cNvPicPr>
            <a:picLocks noGrp="1" noChangeAspect="1"/>
          </p:cNvPicPr>
          <p:nvPr>
            <p:ph idx="1"/>
          </p:nvPr>
        </p:nvPicPr>
        <p:blipFill>
          <a:blip r:embed="rId2"/>
          <a:stretch>
            <a:fillRect/>
          </a:stretch>
        </p:blipFill>
        <p:spPr>
          <a:xfrm rot="10800000">
            <a:off x="777822" y="1270485"/>
            <a:ext cx="4248678" cy="2389882"/>
          </a:xfrm>
        </p:spPr>
      </p:pic>
      <p:pic>
        <p:nvPicPr>
          <p:cNvPr id="7" name="Picture 6">
            <a:extLst>
              <a:ext uri="{FF2B5EF4-FFF2-40B4-BE49-F238E27FC236}">
                <a16:creationId xmlns:a16="http://schemas.microsoft.com/office/drawing/2014/main" id="{203B052F-B15E-48B2-AEE5-AC57872AE663}"/>
              </a:ext>
            </a:extLst>
          </p:cNvPr>
          <p:cNvPicPr>
            <a:picLocks noChangeAspect="1"/>
          </p:cNvPicPr>
          <p:nvPr/>
        </p:nvPicPr>
        <p:blipFill>
          <a:blip r:embed="rId3"/>
          <a:stretch>
            <a:fillRect/>
          </a:stretch>
        </p:blipFill>
        <p:spPr>
          <a:xfrm rot="5400000">
            <a:off x="4582641" y="1628981"/>
            <a:ext cx="4913287" cy="2763724"/>
          </a:xfrm>
          <a:prstGeom prst="rect">
            <a:avLst/>
          </a:prstGeom>
        </p:spPr>
      </p:pic>
      <p:pic>
        <p:nvPicPr>
          <p:cNvPr id="9" name="Picture 8">
            <a:extLst>
              <a:ext uri="{FF2B5EF4-FFF2-40B4-BE49-F238E27FC236}">
                <a16:creationId xmlns:a16="http://schemas.microsoft.com/office/drawing/2014/main" id="{FBA329AE-2C91-405F-AD21-4D6740F1CEF4}"/>
              </a:ext>
            </a:extLst>
          </p:cNvPr>
          <p:cNvPicPr>
            <a:picLocks noChangeAspect="1"/>
          </p:cNvPicPr>
          <p:nvPr/>
        </p:nvPicPr>
        <p:blipFill>
          <a:blip r:embed="rId4"/>
          <a:stretch>
            <a:fillRect/>
          </a:stretch>
        </p:blipFill>
        <p:spPr>
          <a:xfrm>
            <a:off x="296335" y="3784493"/>
            <a:ext cx="5211651" cy="2931554"/>
          </a:xfrm>
          <a:prstGeom prst="rect">
            <a:avLst/>
          </a:prstGeom>
        </p:spPr>
      </p:pic>
      <p:pic>
        <p:nvPicPr>
          <p:cNvPr id="11" name="Picture 10">
            <a:extLst>
              <a:ext uri="{FF2B5EF4-FFF2-40B4-BE49-F238E27FC236}">
                <a16:creationId xmlns:a16="http://schemas.microsoft.com/office/drawing/2014/main" id="{700F125E-AFBE-44C4-BDFD-BC233E16AB4D}"/>
              </a:ext>
            </a:extLst>
          </p:cNvPr>
          <p:cNvPicPr>
            <a:picLocks noChangeAspect="1"/>
          </p:cNvPicPr>
          <p:nvPr/>
        </p:nvPicPr>
        <p:blipFill>
          <a:blip r:embed="rId5"/>
          <a:stretch>
            <a:fillRect/>
          </a:stretch>
        </p:blipFill>
        <p:spPr>
          <a:xfrm rot="5400000">
            <a:off x="7507430" y="1628980"/>
            <a:ext cx="4913285" cy="2763723"/>
          </a:xfrm>
          <a:prstGeom prst="rect">
            <a:avLst/>
          </a:prstGeom>
        </p:spPr>
      </p:pic>
    </p:spTree>
    <p:extLst>
      <p:ext uri="{BB962C8B-B14F-4D97-AF65-F5344CB8AC3E}">
        <p14:creationId xmlns:p14="http://schemas.microsoft.com/office/powerpoint/2010/main" val="1068450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2641E-D19A-41F7-977D-F3E6B357C60A}"/>
              </a:ext>
            </a:extLst>
          </p:cNvPr>
          <p:cNvSpPr>
            <a:spLocks noGrp="1"/>
          </p:cNvSpPr>
          <p:nvPr>
            <p:ph type="title"/>
          </p:nvPr>
        </p:nvSpPr>
        <p:spPr/>
        <p:txBody>
          <a:bodyPr/>
          <a:lstStyle/>
          <a:p>
            <a:r>
              <a:rPr lang="en-US" dirty="0"/>
              <a:t>Lab 3 Multisim and Excel</a:t>
            </a:r>
          </a:p>
        </p:txBody>
      </p:sp>
      <p:pic>
        <p:nvPicPr>
          <p:cNvPr id="5" name="Content Placeholder 4">
            <a:extLst>
              <a:ext uri="{FF2B5EF4-FFF2-40B4-BE49-F238E27FC236}">
                <a16:creationId xmlns:a16="http://schemas.microsoft.com/office/drawing/2014/main" id="{65CDB15A-8C4F-4EA1-BDF3-28C310CD8EF7}"/>
              </a:ext>
            </a:extLst>
          </p:cNvPr>
          <p:cNvPicPr>
            <a:picLocks noGrp="1" noChangeAspect="1"/>
          </p:cNvPicPr>
          <p:nvPr>
            <p:ph idx="1"/>
          </p:nvPr>
        </p:nvPicPr>
        <p:blipFill>
          <a:blip r:embed="rId2"/>
          <a:stretch>
            <a:fillRect/>
          </a:stretch>
        </p:blipFill>
        <p:spPr>
          <a:xfrm>
            <a:off x="429205" y="1853248"/>
            <a:ext cx="5419396" cy="4160059"/>
          </a:xfrm>
        </p:spPr>
      </p:pic>
      <p:graphicFrame>
        <p:nvGraphicFramePr>
          <p:cNvPr id="4" name="Content Placeholder 3">
            <a:extLst>
              <a:ext uri="{FF2B5EF4-FFF2-40B4-BE49-F238E27FC236}">
                <a16:creationId xmlns:a16="http://schemas.microsoft.com/office/drawing/2014/main" id="{862B5434-C1D8-485D-B317-B4ECAAA1EF61}"/>
              </a:ext>
            </a:extLst>
          </p:cNvPr>
          <p:cNvGraphicFramePr>
            <a:graphicFrameLocks/>
          </p:cNvGraphicFramePr>
          <p:nvPr>
            <p:extLst>
              <p:ext uri="{D42A27DB-BD31-4B8C-83A1-F6EECF244321}">
                <p14:modId xmlns:p14="http://schemas.microsoft.com/office/powerpoint/2010/main" val="2959035442"/>
              </p:ext>
            </p:extLst>
          </p:nvPr>
        </p:nvGraphicFramePr>
        <p:xfrm>
          <a:off x="6343401" y="1857076"/>
          <a:ext cx="5053012" cy="3977478"/>
        </p:xfrm>
        <a:graphic>
          <a:graphicData uri="http://schemas.openxmlformats.org/drawingml/2006/table">
            <a:tbl>
              <a:tblPr>
                <a:tableStyleId>{5C22544A-7EE6-4342-B048-85BDC9FD1C3A}</a:tableStyleId>
              </a:tblPr>
              <a:tblGrid>
                <a:gridCol w="1180417">
                  <a:extLst>
                    <a:ext uri="{9D8B030D-6E8A-4147-A177-3AD203B41FA5}">
                      <a16:colId xmlns:a16="http://schemas.microsoft.com/office/drawing/2014/main" val="490695655"/>
                    </a:ext>
                  </a:extLst>
                </a:gridCol>
                <a:gridCol w="1242544">
                  <a:extLst>
                    <a:ext uri="{9D8B030D-6E8A-4147-A177-3AD203B41FA5}">
                      <a16:colId xmlns:a16="http://schemas.microsoft.com/office/drawing/2014/main" val="3534865854"/>
                    </a:ext>
                  </a:extLst>
                </a:gridCol>
                <a:gridCol w="1263253">
                  <a:extLst>
                    <a:ext uri="{9D8B030D-6E8A-4147-A177-3AD203B41FA5}">
                      <a16:colId xmlns:a16="http://schemas.microsoft.com/office/drawing/2014/main" val="2403518028"/>
                    </a:ext>
                  </a:extLst>
                </a:gridCol>
                <a:gridCol w="1366798">
                  <a:extLst>
                    <a:ext uri="{9D8B030D-6E8A-4147-A177-3AD203B41FA5}">
                      <a16:colId xmlns:a16="http://schemas.microsoft.com/office/drawing/2014/main" val="2301668374"/>
                    </a:ext>
                  </a:extLst>
                </a:gridCol>
              </a:tblGrid>
              <a:tr h="254640">
                <a:tc>
                  <a:txBody>
                    <a:bodyPr/>
                    <a:lstStyle/>
                    <a:p>
                      <a:pPr algn="l" fontAlgn="b"/>
                      <a:r>
                        <a:rPr lang="en-US" sz="1100" u="none" strike="noStrike">
                          <a:effectLst/>
                        </a:rPr>
                        <a:t>Part 1</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30577478"/>
                  </a:ext>
                </a:extLst>
              </a:tr>
              <a:tr h="460899">
                <a:tc>
                  <a:txBody>
                    <a:bodyPr/>
                    <a:lstStyle/>
                    <a:p>
                      <a:pPr algn="l" fontAlgn="b"/>
                      <a:r>
                        <a:rPr lang="en-US" sz="1100" u="none" strike="noStrike">
                          <a:effectLst/>
                        </a:rPr>
                        <a:t>Resistor</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Measured</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Calculated</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Simulated</a:t>
                      </a:r>
                      <a:endParaRPr lang="en-US" sz="11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64026858"/>
                  </a:ext>
                </a:extLst>
              </a:tr>
              <a:tr h="254640">
                <a:tc>
                  <a:txBody>
                    <a:bodyPr/>
                    <a:lstStyle/>
                    <a:p>
                      <a:pPr algn="l" fontAlgn="b"/>
                      <a:r>
                        <a:rPr lang="en-US" sz="1100" u="none" strike="noStrike">
                          <a:effectLst/>
                        </a:rPr>
                        <a:t>R1</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10.0E+3</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11528651"/>
                  </a:ext>
                </a:extLst>
              </a:tr>
              <a:tr h="254640">
                <a:tc>
                  <a:txBody>
                    <a:bodyPr/>
                    <a:lstStyle/>
                    <a:p>
                      <a:pPr algn="l" fontAlgn="b"/>
                      <a:r>
                        <a:rPr lang="en-US" sz="1100" u="none" strike="noStrike">
                          <a:effectLst/>
                        </a:rPr>
                        <a:t>R2</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2.2E+3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2.2E+3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2.2E+3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32165856"/>
                  </a:ext>
                </a:extLst>
              </a:tr>
              <a:tr h="254640">
                <a:tc>
                  <a:txBody>
                    <a:bodyPr/>
                    <a:lstStyle/>
                    <a:p>
                      <a:pPr algn="l" fontAlgn="b"/>
                      <a:r>
                        <a:rPr lang="en-US" sz="1100" u="none" strike="noStrike">
                          <a:effectLst/>
                        </a:rPr>
                        <a:t>R3</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4.6E+3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4.7E+3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4.7E+3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76570439"/>
                  </a:ext>
                </a:extLst>
              </a:tr>
              <a:tr h="254640">
                <a:tc>
                  <a:txBody>
                    <a:bodyPr/>
                    <a:lstStyle/>
                    <a:p>
                      <a:pPr algn="l" fontAlgn="b"/>
                      <a:r>
                        <a:rPr lang="en-US" sz="1100" u="none" strike="noStrike">
                          <a:effectLst/>
                        </a:rPr>
                        <a:t>RT</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16.9E+3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16.9E+3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16.9E+3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37510066"/>
                  </a:ext>
                </a:extLst>
              </a:tr>
              <a:tr h="25464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2466737"/>
                  </a:ext>
                </a:extLst>
              </a:tr>
              <a:tr h="25464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199696838"/>
                  </a:ext>
                </a:extLst>
              </a:tr>
              <a:tr h="254640">
                <a:tc>
                  <a:txBody>
                    <a:bodyPr/>
                    <a:lstStyle/>
                    <a:p>
                      <a:pPr algn="l" fontAlgn="b"/>
                      <a:r>
                        <a:rPr lang="en-US" sz="1100" u="none" strike="noStrike">
                          <a:effectLst/>
                        </a:rPr>
                        <a:t>Part 2</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50253708"/>
                  </a:ext>
                </a:extLst>
              </a:tr>
              <a:tr h="460899">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Measured</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Calculated</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Simulated</a:t>
                      </a:r>
                      <a:endParaRPr lang="en-US" sz="11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37870069"/>
                  </a:ext>
                </a:extLst>
              </a:tr>
              <a:tr h="254640">
                <a:tc>
                  <a:txBody>
                    <a:bodyPr/>
                    <a:lstStyle/>
                    <a:p>
                      <a:pPr algn="l" fontAlgn="b"/>
                      <a:r>
                        <a:rPr lang="en-US" sz="1100" u="none" strike="noStrike">
                          <a:effectLst/>
                        </a:rPr>
                        <a:t>It</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5.019E-04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532.0E-6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532.0E-6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873865138"/>
                  </a:ext>
                </a:extLst>
              </a:tr>
              <a:tr h="254640">
                <a:tc>
                  <a:txBody>
                    <a:bodyPr/>
                    <a:lstStyle/>
                    <a:p>
                      <a:pPr algn="l" fontAlgn="b"/>
                      <a:r>
                        <a:rPr lang="en-US" sz="1100" u="none" strike="noStrike">
                          <a:effectLst/>
                        </a:rPr>
                        <a:t>V1</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8.97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359789"/>
                  </a:ext>
                </a:extLst>
              </a:tr>
              <a:tr h="254640">
                <a:tc>
                  <a:txBody>
                    <a:bodyPr/>
                    <a:lstStyle/>
                    <a:p>
                      <a:pPr algn="l" fontAlgn="b"/>
                      <a:r>
                        <a:rPr lang="en-US" sz="1100" u="none" strike="noStrike">
                          <a:effectLst/>
                        </a:rPr>
                        <a:t>VA</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3.64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3.67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3.67</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75468408"/>
                  </a:ext>
                </a:extLst>
              </a:tr>
              <a:tr h="254640">
                <a:tc>
                  <a:txBody>
                    <a:bodyPr/>
                    <a:lstStyle/>
                    <a:p>
                      <a:pPr algn="l" fontAlgn="b"/>
                      <a:r>
                        <a:rPr lang="en-US" sz="1100" u="none" strike="noStrike">
                          <a:effectLst/>
                        </a:rPr>
                        <a:t>VB</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2.49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2.5</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266087413"/>
                  </a:ext>
                </a:extLst>
              </a:tr>
            </a:tbl>
          </a:graphicData>
        </a:graphic>
      </p:graphicFrame>
    </p:spTree>
    <p:extLst>
      <p:ext uri="{BB962C8B-B14F-4D97-AF65-F5344CB8AC3E}">
        <p14:creationId xmlns:p14="http://schemas.microsoft.com/office/powerpoint/2010/main" val="28678426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41CCB-7E64-4C54-8BFE-25C0563186AB}"/>
              </a:ext>
            </a:extLst>
          </p:cNvPr>
          <p:cNvSpPr>
            <a:spLocks noGrp="1"/>
          </p:cNvSpPr>
          <p:nvPr>
            <p:ph type="title"/>
          </p:nvPr>
        </p:nvSpPr>
        <p:spPr/>
        <p:txBody>
          <a:bodyPr/>
          <a:lstStyle/>
          <a:p>
            <a:r>
              <a:rPr lang="en-US" dirty="0"/>
              <a:t>Lab 3 Observations</a:t>
            </a:r>
          </a:p>
        </p:txBody>
      </p:sp>
      <p:sp>
        <p:nvSpPr>
          <p:cNvPr id="6" name="Content Placeholder 5">
            <a:extLst>
              <a:ext uri="{FF2B5EF4-FFF2-40B4-BE49-F238E27FC236}">
                <a16:creationId xmlns:a16="http://schemas.microsoft.com/office/drawing/2014/main" id="{A984B5E4-EA81-431B-A2EA-BEB458D5DDD9}"/>
              </a:ext>
            </a:extLst>
          </p:cNvPr>
          <p:cNvSpPr>
            <a:spLocks noGrp="1"/>
          </p:cNvSpPr>
          <p:nvPr>
            <p:ph idx="1"/>
          </p:nvPr>
        </p:nvSpPr>
        <p:spPr/>
        <p:txBody>
          <a:bodyPr/>
          <a:lstStyle/>
          <a:p>
            <a:r>
              <a:rPr lang="en-US" dirty="0"/>
              <a:t>One of the major issues that I kept having is that I would get backwards if the rows or columns were wired together. </a:t>
            </a:r>
          </a:p>
          <a:p>
            <a:r>
              <a:rPr lang="en-US" dirty="0"/>
              <a:t>Another interesting thing is in going through the data, seeing the error in the resistors propagate through the rest of the data, and how it throws everything a little bit off. </a:t>
            </a:r>
          </a:p>
        </p:txBody>
      </p:sp>
    </p:spTree>
    <p:extLst>
      <p:ext uri="{BB962C8B-B14F-4D97-AF65-F5344CB8AC3E}">
        <p14:creationId xmlns:p14="http://schemas.microsoft.com/office/powerpoint/2010/main" val="11292990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E3210-74F2-4FB1-ABBA-CF4A34C76362}"/>
              </a:ext>
            </a:extLst>
          </p:cNvPr>
          <p:cNvSpPr>
            <a:spLocks noGrp="1"/>
          </p:cNvSpPr>
          <p:nvPr>
            <p:ph type="title"/>
          </p:nvPr>
        </p:nvSpPr>
        <p:spPr/>
        <p:txBody>
          <a:bodyPr/>
          <a:lstStyle/>
          <a:p>
            <a:r>
              <a:rPr lang="en-US" dirty="0"/>
              <a:t>Lab 4</a:t>
            </a:r>
          </a:p>
        </p:txBody>
      </p:sp>
      <p:sp>
        <p:nvSpPr>
          <p:cNvPr id="3" name="Content Placeholder 2">
            <a:extLst>
              <a:ext uri="{FF2B5EF4-FFF2-40B4-BE49-F238E27FC236}">
                <a16:creationId xmlns:a16="http://schemas.microsoft.com/office/drawing/2014/main" id="{D9CBE447-A154-4BD9-8A02-9044A1E7DD89}"/>
              </a:ext>
            </a:extLst>
          </p:cNvPr>
          <p:cNvSpPr>
            <a:spLocks noGrp="1"/>
          </p:cNvSpPr>
          <p:nvPr>
            <p:ph idx="1"/>
          </p:nvPr>
        </p:nvSpPr>
        <p:spPr/>
        <p:txBody>
          <a:bodyPr/>
          <a:lstStyle/>
          <a:p>
            <a:r>
              <a:rPr lang="en-US" dirty="0"/>
              <a:t>We were required to create a circuit that fit the qualifications that used a 9 volt DC source and had an amperage of 10 mA</a:t>
            </a:r>
          </a:p>
          <a:p>
            <a:r>
              <a:rPr lang="en-US" dirty="0"/>
              <a:t>The circuit itself was pretty simple, consisting of 3 different resistors, 100  ohms, 330 ohms, and 470 ohms</a:t>
            </a:r>
          </a:p>
          <a:p>
            <a:r>
              <a:rPr lang="en-US" dirty="0"/>
              <a:t>As far as observations go, It was pretty useful the different ways that you could use ohms law to calculate the resistance values in excel by simply going through the available resistors.</a:t>
            </a:r>
          </a:p>
        </p:txBody>
      </p:sp>
    </p:spTree>
    <p:extLst>
      <p:ext uri="{BB962C8B-B14F-4D97-AF65-F5344CB8AC3E}">
        <p14:creationId xmlns:p14="http://schemas.microsoft.com/office/powerpoint/2010/main" val="3235062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FA4759-8B9C-49E3-9DB6-2BC3B19B000F}"/>
              </a:ext>
            </a:extLst>
          </p:cNvPr>
          <p:cNvSpPr>
            <a:spLocks noGrp="1"/>
          </p:cNvSpPr>
          <p:nvPr>
            <p:ph type="title"/>
          </p:nvPr>
        </p:nvSpPr>
        <p:spPr/>
        <p:txBody>
          <a:bodyPr/>
          <a:lstStyle/>
          <a:p>
            <a:r>
              <a:rPr lang="en-US" dirty="0"/>
              <a:t>Lab 4 Excel and Multisim</a:t>
            </a:r>
            <a:br>
              <a:rPr lang="en-US" dirty="0"/>
            </a:br>
            <a:endParaRPr lang="en-US" dirty="0"/>
          </a:p>
        </p:txBody>
      </p:sp>
      <p:graphicFrame>
        <p:nvGraphicFramePr>
          <p:cNvPr id="4" name="Content Placeholder 3">
            <a:extLst>
              <a:ext uri="{FF2B5EF4-FFF2-40B4-BE49-F238E27FC236}">
                <a16:creationId xmlns:a16="http://schemas.microsoft.com/office/drawing/2014/main" id="{C65B57A8-9303-44C9-B75B-9FE4A4C07E06}"/>
              </a:ext>
            </a:extLst>
          </p:cNvPr>
          <p:cNvGraphicFramePr>
            <a:graphicFrameLocks noGrp="1"/>
          </p:cNvGraphicFramePr>
          <p:nvPr>
            <p:ph idx="1"/>
            <p:extLst>
              <p:ext uri="{D42A27DB-BD31-4B8C-83A1-F6EECF244321}">
                <p14:modId xmlns:p14="http://schemas.microsoft.com/office/powerpoint/2010/main" val="911367958"/>
              </p:ext>
            </p:extLst>
          </p:nvPr>
        </p:nvGraphicFramePr>
        <p:xfrm>
          <a:off x="646111" y="1853248"/>
          <a:ext cx="5198096" cy="2970546"/>
        </p:xfrm>
        <a:graphic>
          <a:graphicData uri="http://schemas.openxmlformats.org/drawingml/2006/table">
            <a:tbl>
              <a:tblPr>
                <a:tableStyleId>{5C22544A-7EE6-4342-B048-85BDC9FD1C3A}</a:tableStyleId>
              </a:tblPr>
              <a:tblGrid>
                <a:gridCol w="840096">
                  <a:extLst>
                    <a:ext uri="{9D8B030D-6E8A-4147-A177-3AD203B41FA5}">
                      <a16:colId xmlns:a16="http://schemas.microsoft.com/office/drawing/2014/main" val="3407831084"/>
                    </a:ext>
                  </a:extLst>
                </a:gridCol>
                <a:gridCol w="840096">
                  <a:extLst>
                    <a:ext uri="{9D8B030D-6E8A-4147-A177-3AD203B41FA5}">
                      <a16:colId xmlns:a16="http://schemas.microsoft.com/office/drawing/2014/main" val="2499218095"/>
                    </a:ext>
                  </a:extLst>
                </a:gridCol>
                <a:gridCol w="249404">
                  <a:extLst>
                    <a:ext uri="{9D8B030D-6E8A-4147-A177-3AD203B41FA5}">
                      <a16:colId xmlns:a16="http://schemas.microsoft.com/office/drawing/2014/main" val="3002612146"/>
                    </a:ext>
                  </a:extLst>
                </a:gridCol>
                <a:gridCol w="840096">
                  <a:extLst>
                    <a:ext uri="{9D8B030D-6E8A-4147-A177-3AD203B41FA5}">
                      <a16:colId xmlns:a16="http://schemas.microsoft.com/office/drawing/2014/main" val="1664417625"/>
                    </a:ext>
                  </a:extLst>
                </a:gridCol>
                <a:gridCol w="249404">
                  <a:extLst>
                    <a:ext uri="{9D8B030D-6E8A-4147-A177-3AD203B41FA5}">
                      <a16:colId xmlns:a16="http://schemas.microsoft.com/office/drawing/2014/main" val="3287254043"/>
                    </a:ext>
                  </a:extLst>
                </a:gridCol>
                <a:gridCol w="840096">
                  <a:extLst>
                    <a:ext uri="{9D8B030D-6E8A-4147-A177-3AD203B41FA5}">
                      <a16:colId xmlns:a16="http://schemas.microsoft.com/office/drawing/2014/main" val="3800309709"/>
                    </a:ext>
                  </a:extLst>
                </a:gridCol>
                <a:gridCol w="249404">
                  <a:extLst>
                    <a:ext uri="{9D8B030D-6E8A-4147-A177-3AD203B41FA5}">
                      <a16:colId xmlns:a16="http://schemas.microsoft.com/office/drawing/2014/main" val="433678120"/>
                    </a:ext>
                  </a:extLst>
                </a:gridCol>
                <a:gridCol w="840096">
                  <a:extLst>
                    <a:ext uri="{9D8B030D-6E8A-4147-A177-3AD203B41FA5}">
                      <a16:colId xmlns:a16="http://schemas.microsoft.com/office/drawing/2014/main" val="8926766"/>
                    </a:ext>
                  </a:extLst>
                </a:gridCol>
                <a:gridCol w="249404">
                  <a:extLst>
                    <a:ext uri="{9D8B030D-6E8A-4147-A177-3AD203B41FA5}">
                      <a16:colId xmlns:a16="http://schemas.microsoft.com/office/drawing/2014/main" val="736618411"/>
                    </a:ext>
                  </a:extLst>
                </a:gridCol>
              </a:tblGrid>
              <a:tr h="548082">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Design</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Measured</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Calculated</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Simulated</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31660868"/>
                  </a:ext>
                </a:extLst>
              </a:tr>
              <a:tr h="302808">
                <a:tc>
                  <a:txBody>
                    <a:bodyPr/>
                    <a:lstStyle/>
                    <a:p>
                      <a:pPr algn="l" fontAlgn="b"/>
                      <a:r>
                        <a:rPr lang="en-US" sz="1100" u="none" strike="noStrike">
                          <a:effectLst/>
                        </a:rPr>
                        <a:t>V1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12677625"/>
                  </a:ext>
                </a:extLst>
              </a:tr>
              <a:tr h="302808">
                <a:tc>
                  <a:txBody>
                    <a:bodyPr/>
                    <a:lstStyle/>
                    <a:p>
                      <a:pPr algn="l" fontAlgn="b"/>
                      <a:r>
                        <a:rPr lang="en-US" sz="1100" u="none" strike="noStrike">
                          <a:effectLst/>
                        </a:rPr>
                        <a:t>IT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0.01018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32616583"/>
                  </a:ext>
                </a:extLst>
              </a:tr>
              <a:tr h="302808">
                <a:tc>
                  <a:txBody>
                    <a:bodyPr/>
                    <a:lstStyle/>
                    <a:p>
                      <a:pPr algn="l" fontAlgn="b"/>
                      <a:r>
                        <a:rPr lang="en-US" sz="1100" u="none" strike="noStrike">
                          <a:effectLst/>
                        </a:rPr>
                        <a:t>RT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884.05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900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900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extLst>
                  <a:ext uri="{0D108BD9-81ED-4DB2-BD59-A6C34878D82A}">
                    <a16:rowId xmlns:a16="http://schemas.microsoft.com/office/drawing/2014/main" val="3183780590"/>
                  </a:ext>
                </a:extLst>
              </a:tr>
              <a:tr h="302808">
                <a:tc>
                  <a:txBody>
                    <a:bodyPr/>
                    <a:lstStyle/>
                    <a:p>
                      <a:pPr algn="l" fontAlgn="b"/>
                      <a:r>
                        <a:rPr lang="en-US" sz="1100" u="none" strike="noStrike">
                          <a:effectLst/>
                        </a:rPr>
                        <a:t>R1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98.3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100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100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extLst>
                  <a:ext uri="{0D108BD9-81ED-4DB2-BD59-A6C34878D82A}">
                    <a16:rowId xmlns:a16="http://schemas.microsoft.com/office/drawing/2014/main" val="1130282750"/>
                  </a:ext>
                </a:extLst>
              </a:tr>
              <a:tr h="302808">
                <a:tc>
                  <a:txBody>
                    <a:bodyPr/>
                    <a:lstStyle/>
                    <a:p>
                      <a:pPr algn="l" fontAlgn="b"/>
                      <a:r>
                        <a:rPr lang="en-US" sz="1100" u="none" strike="noStrike">
                          <a:effectLst/>
                        </a:rPr>
                        <a:t>R2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470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462.35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330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330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extLst>
                  <a:ext uri="{0D108BD9-81ED-4DB2-BD59-A6C34878D82A}">
                    <a16:rowId xmlns:a16="http://schemas.microsoft.com/office/drawing/2014/main" val="1526288558"/>
                  </a:ext>
                </a:extLst>
              </a:tr>
              <a:tr h="302808">
                <a:tc>
                  <a:txBody>
                    <a:bodyPr/>
                    <a:lstStyle/>
                    <a:p>
                      <a:pPr algn="l" fontAlgn="b"/>
                      <a:r>
                        <a:rPr lang="en-US" sz="1100" u="none" strike="noStrike">
                          <a:effectLst/>
                        </a:rPr>
                        <a:t>R3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330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323.4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470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470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extLst>
                  <a:ext uri="{0D108BD9-81ED-4DB2-BD59-A6C34878D82A}">
                    <a16:rowId xmlns:a16="http://schemas.microsoft.com/office/drawing/2014/main" val="2561958143"/>
                  </a:ext>
                </a:extLst>
              </a:tr>
              <a:tr h="302808">
                <a:tc>
                  <a:txBody>
                    <a:bodyPr/>
                    <a:lstStyle/>
                    <a:p>
                      <a:pPr algn="l" fontAlgn="b"/>
                      <a:r>
                        <a:rPr lang="en-US" sz="1100" u="none" strike="noStrike">
                          <a:effectLst/>
                        </a:rPr>
                        <a:t>R test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Symbol" panose="05050102010706020507" pitchFamily="18" charset="2"/>
                      </a:endParaRPr>
                    </a:p>
                  </a:txBody>
                  <a:tcPr marL="9525" marR="9525" marT="9525" marB="0" anchor="b"/>
                </a:tc>
                <a:extLst>
                  <a:ext uri="{0D108BD9-81ED-4DB2-BD59-A6C34878D82A}">
                    <a16:rowId xmlns:a16="http://schemas.microsoft.com/office/drawing/2014/main" val="1116203285"/>
                  </a:ext>
                </a:extLst>
              </a:tr>
              <a:tr h="302808">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27908471"/>
                  </a:ext>
                </a:extLst>
              </a:tr>
            </a:tbl>
          </a:graphicData>
        </a:graphic>
      </p:graphicFrame>
      <p:pic>
        <p:nvPicPr>
          <p:cNvPr id="5" name="Picture 4">
            <a:extLst>
              <a:ext uri="{FF2B5EF4-FFF2-40B4-BE49-F238E27FC236}">
                <a16:creationId xmlns:a16="http://schemas.microsoft.com/office/drawing/2014/main" id="{00000000-0008-0000-0000-0000020000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4060" y="1237525"/>
            <a:ext cx="2152650" cy="19431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0000000-0008-0000-0000-000004000000}"/>
              </a:ext>
            </a:extLst>
          </p:cNvPr>
          <p:cNvPicPr>
            <a:picLocks noChangeAspect="1"/>
          </p:cNvPicPr>
          <p:nvPr/>
        </p:nvPicPr>
        <p:blipFill>
          <a:blip r:embed="rId3"/>
          <a:stretch>
            <a:fillRect/>
          </a:stretch>
        </p:blipFill>
        <p:spPr>
          <a:xfrm>
            <a:off x="6842900" y="3561522"/>
            <a:ext cx="1723810" cy="1619048"/>
          </a:xfrm>
          <a:prstGeom prst="rect">
            <a:avLst/>
          </a:prstGeom>
        </p:spPr>
      </p:pic>
    </p:spTree>
    <p:extLst>
      <p:ext uri="{BB962C8B-B14F-4D97-AF65-F5344CB8AC3E}">
        <p14:creationId xmlns:p14="http://schemas.microsoft.com/office/powerpoint/2010/main" val="20636916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1FDB8-4D91-4D2A-817D-B2750EE8053C}"/>
              </a:ext>
            </a:extLst>
          </p:cNvPr>
          <p:cNvSpPr>
            <a:spLocks noGrp="1"/>
          </p:cNvSpPr>
          <p:nvPr>
            <p:ph type="title"/>
          </p:nvPr>
        </p:nvSpPr>
        <p:spPr/>
        <p:txBody>
          <a:bodyPr/>
          <a:lstStyle/>
          <a:p>
            <a:r>
              <a:rPr lang="en-US" dirty="0"/>
              <a:t>Lab 4 Observations</a:t>
            </a:r>
          </a:p>
        </p:txBody>
      </p:sp>
      <p:sp>
        <p:nvSpPr>
          <p:cNvPr id="3" name="Content Placeholder 2">
            <a:extLst>
              <a:ext uri="{FF2B5EF4-FFF2-40B4-BE49-F238E27FC236}">
                <a16:creationId xmlns:a16="http://schemas.microsoft.com/office/drawing/2014/main" id="{3DB8BA94-8B11-4063-95C7-2882374ED823}"/>
              </a:ext>
            </a:extLst>
          </p:cNvPr>
          <p:cNvSpPr>
            <a:spLocks noGrp="1"/>
          </p:cNvSpPr>
          <p:nvPr>
            <p:ph idx="1"/>
          </p:nvPr>
        </p:nvSpPr>
        <p:spPr/>
        <p:txBody>
          <a:bodyPr/>
          <a:lstStyle/>
          <a:p>
            <a:r>
              <a:rPr lang="en-US" dirty="0"/>
              <a:t>One of the major things that I learned from this lab was how to use excel and use the equation functions to make the calculations more efficient and also modular to a certain extent, making trying different values incredibly easy.</a:t>
            </a:r>
          </a:p>
        </p:txBody>
      </p:sp>
    </p:spTree>
    <p:extLst>
      <p:ext uri="{BB962C8B-B14F-4D97-AF65-F5344CB8AC3E}">
        <p14:creationId xmlns:p14="http://schemas.microsoft.com/office/powerpoint/2010/main" val="27926024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F92B4-787B-4B56-AA7C-50D1A03AEF23}"/>
              </a:ext>
            </a:extLst>
          </p:cNvPr>
          <p:cNvSpPr>
            <a:spLocks noGrp="1"/>
          </p:cNvSpPr>
          <p:nvPr>
            <p:ph type="title"/>
          </p:nvPr>
        </p:nvSpPr>
        <p:spPr/>
        <p:txBody>
          <a:bodyPr/>
          <a:lstStyle/>
          <a:p>
            <a:r>
              <a:rPr lang="en-US" dirty="0"/>
              <a:t>Lab 5    (Brandon Steup and Corey King)</a:t>
            </a:r>
          </a:p>
        </p:txBody>
      </p:sp>
      <p:sp>
        <p:nvSpPr>
          <p:cNvPr id="3" name="Content Placeholder 2">
            <a:extLst>
              <a:ext uri="{FF2B5EF4-FFF2-40B4-BE49-F238E27FC236}">
                <a16:creationId xmlns:a16="http://schemas.microsoft.com/office/drawing/2014/main" id="{19252A9A-1ECF-423F-BEED-9D40992A4EFB}"/>
              </a:ext>
            </a:extLst>
          </p:cNvPr>
          <p:cNvSpPr>
            <a:spLocks noGrp="1"/>
          </p:cNvSpPr>
          <p:nvPr>
            <p:ph idx="1"/>
          </p:nvPr>
        </p:nvSpPr>
        <p:spPr/>
        <p:txBody>
          <a:bodyPr/>
          <a:lstStyle/>
          <a:p>
            <a:r>
              <a:rPr lang="en-US" dirty="0"/>
              <a:t>Lab 5 was pretty different from all of the other labs that we had done because it involved us using graphite mixed with a binder to draw a circuit on the cut off top of a balloon stretched over the top of a paint can. The purpose was to draw a circuit that made a MEMs variable resistor that the value of the total resistance would change when force was applied to it. </a:t>
            </a:r>
          </a:p>
          <a:p>
            <a:r>
              <a:rPr lang="en-US" dirty="0"/>
              <a:t>This lab had several issues arise, not least of which was the drawn circuit itself and the inconstant application of the graphite slurry in drawing the circuit. </a:t>
            </a:r>
          </a:p>
        </p:txBody>
      </p:sp>
    </p:spTree>
    <p:extLst>
      <p:ext uri="{BB962C8B-B14F-4D97-AF65-F5344CB8AC3E}">
        <p14:creationId xmlns:p14="http://schemas.microsoft.com/office/powerpoint/2010/main" val="10873480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1B779-176A-4CCA-B511-005E3C39D32C}"/>
              </a:ext>
            </a:extLst>
          </p:cNvPr>
          <p:cNvSpPr>
            <a:spLocks noGrp="1"/>
          </p:cNvSpPr>
          <p:nvPr>
            <p:ph type="title"/>
          </p:nvPr>
        </p:nvSpPr>
        <p:spPr/>
        <p:txBody>
          <a:bodyPr/>
          <a:lstStyle/>
          <a:p>
            <a:r>
              <a:rPr lang="en-US" dirty="0"/>
              <a:t>Lab 5 measurements</a:t>
            </a:r>
          </a:p>
        </p:txBody>
      </p:sp>
      <p:sp>
        <p:nvSpPr>
          <p:cNvPr id="3" name="Content Placeholder 2">
            <a:extLst>
              <a:ext uri="{FF2B5EF4-FFF2-40B4-BE49-F238E27FC236}">
                <a16:creationId xmlns:a16="http://schemas.microsoft.com/office/drawing/2014/main" id="{7A09DB5F-C752-4253-83AD-87C6AD45B894}"/>
              </a:ext>
            </a:extLst>
          </p:cNvPr>
          <p:cNvSpPr>
            <a:spLocks noGrp="1"/>
          </p:cNvSpPr>
          <p:nvPr>
            <p:ph idx="1"/>
          </p:nvPr>
        </p:nvSpPr>
        <p:spPr/>
        <p:txBody>
          <a:bodyPr/>
          <a:lstStyle/>
          <a:p>
            <a:r>
              <a:rPr lang="en-US" dirty="0"/>
              <a:t>These measurements were taken at each point that we had copper tape in the loop then a total resistance value was also taken. </a:t>
            </a:r>
          </a:p>
        </p:txBody>
      </p:sp>
      <p:pic>
        <p:nvPicPr>
          <p:cNvPr id="6" name="Picture 5">
            <a:extLst>
              <a:ext uri="{FF2B5EF4-FFF2-40B4-BE49-F238E27FC236}">
                <a16:creationId xmlns:a16="http://schemas.microsoft.com/office/drawing/2014/main" id="{BE51C76F-36A4-4B24-A2B8-B75E78E3DBA6}"/>
              </a:ext>
            </a:extLst>
          </p:cNvPr>
          <p:cNvPicPr>
            <a:picLocks noChangeAspect="1"/>
          </p:cNvPicPr>
          <p:nvPr/>
        </p:nvPicPr>
        <p:blipFill>
          <a:blip r:embed="rId2"/>
          <a:stretch>
            <a:fillRect/>
          </a:stretch>
        </p:blipFill>
        <p:spPr>
          <a:xfrm>
            <a:off x="1346026" y="3175471"/>
            <a:ext cx="3027191" cy="2313777"/>
          </a:xfrm>
          <a:prstGeom prst="rect">
            <a:avLst/>
          </a:prstGeom>
        </p:spPr>
      </p:pic>
      <p:sp>
        <p:nvSpPr>
          <p:cNvPr id="4" name="TextBox 3">
            <a:extLst>
              <a:ext uri="{FF2B5EF4-FFF2-40B4-BE49-F238E27FC236}">
                <a16:creationId xmlns:a16="http://schemas.microsoft.com/office/drawing/2014/main" id="{DB82E9B9-DD60-4AFD-94F4-1B743A6D1E6E}"/>
              </a:ext>
            </a:extLst>
          </p:cNvPr>
          <p:cNvSpPr txBox="1"/>
          <p:nvPr/>
        </p:nvSpPr>
        <p:spPr>
          <a:xfrm>
            <a:off x="5217952" y="3095538"/>
            <a:ext cx="5788404" cy="1200329"/>
          </a:xfrm>
          <a:prstGeom prst="rect">
            <a:avLst/>
          </a:prstGeom>
          <a:noFill/>
        </p:spPr>
        <p:txBody>
          <a:bodyPr wrap="square" rtlCol="0">
            <a:spAutoFit/>
          </a:bodyPr>
          <a:lstStyle/>
          <a:p>
            <a:r>
              <a:rPr lang="en-US" dirty="0"/>
              <a:t>These measurements are far from approximate, they are messy, and due to the flaky nature of the setup, the results were very flakey and even absent at some points. </a:t>
            </a:r>
          </a:p>
        </p:txBody>
      </p:sp>
    </p:spTree>
    <p:extLst>
      <p:ext uri="{BB962C8B-B14F-4D97-AF65-F5344CB8AC3E}">
        <p14:creationId xmlns:p14="http://schemas.microsoft.com/office/powerpoint/2010/main" val="27277381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3682A-19F1-47E1-AF2C-321AD7F34152}"/>
              </a:ext>
            </a:extLst>
          </p:cNvPr>
          <p:cNvSpPr>
            <a:spLocks noGrp="1"/>
          </p:cNvSpPr>
          <p:nvPr>
            <p:ph type="title"/>
          </p:nvPr>
        </p:nvSpPr>
        <p:spPr/>
        <p:txBody>
          <a:bodyPr/>
          <a:lstStyle/>
          <a:p>
            <a:r>
              <a:rPr lang="en-US" dirty="0"/>
              <a:t>Lab 0</a:t>
            </a:r>
          </a:p>
        </p:txBody>
      </p:sp>
      <p:sp>
        <p:nvSpPr>
          <p:cNvPr id="3" name="Content Placeholder 2">
            <a:extLst>
              <a:ext uri="{FF2B5EF4-FFF2-40B4-BE49-F238E27FC236}">
                <a16:creationId xmlns:a16="http://schemas.microsoft.com/office/drawing/2014/main" id="{FDC4D423-F583-407C-8D0D-3C12B38B75CF}"/>
              </a:ext>
            </a:extLst>
          </p:cNvPr>
          <p:cNvSpPr>
            <a:spLocks noGrp="1"/>
          </p:cNvSpPr>
          <p:nvPr>
            <p:ph idx="1"/>
          </p:nvPr>
        </p:nvSpPr>
        <p:spPr/>
        <p:txBody>
          <a:bodyPr/>
          <a:lstStyle/>
          <a:p>
            <a:r>
              <a:rPr lang="en-US" dirty="0"/>
              <a:t>Though more of a proof on concept, lab 0 had us measuring resistors and comparing them to what they in theory should be. </a:t>
            </a:r>
          </a:p>
          <a:p>
            <a:r>
              <a:rPr lang="en-US" dirty="0"/>
              <a:t>In the measurements, they proved that the resistors will always be off from what they are rated to be due to </a:t>
            </a:r>
            <a:r>
              <a:rPr lang="en-US" dirty="0" err="1"/>
              <a:t>tolerenceing</a:t>
            </a:r>
            <a:r>
              <a:rPr lang="en-US" dirty="0"/>
              <a:t> during when they are being made. </a:t>
            </a:r>
          </a:p>
        </p:txBody>
      </p:sp>
    </p:spTree>
    <p:extLst>
      <p:ext uri="{BB962C8B-B14F-4D97-AF65-F5344CB8AC3E}">
        <p14:creationId xmlns:p14="http://schemas.microsoft.com/office/powerpoint/2010/main" val="31550724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C289C-C694-4A8C-BA3E-97306AAEE21F}"/>
              </a:ext>
            </a:extLst>
          </p:cNvPr>
          <p:cNvSpPr>
            <a:spLocks noGrp="1"/>
          </p:cNvSpPr>
          <p:nvPr>
            <p:ph type="title"/>
          </p:nvPr>
        </p:nvSpPr>
        <p:spPr/>
        <p:txBody>
          <a:bodyPr/>
          <a:lstStyle/>
          <a:p>
            <a:r>
              <a:rPr lang="en-US" dirty="0"/>
              <a:t>Lab 5 Observations</a:t>
            </a:r>
          </a:p>
        </p:txBody>
      </p:sp>
      <p:sp>
        <p:nvSpPr>
          <p:cNvPr id="3" name="Content Placeholder 2">
            <a:extLst>
              <a:ext uri="{FF2B5EF4-FFF2-40B4-BE49-F238E27FC236}">
                <a16:creationId xmlns:a16="http://schemas.microsoft.com/office/drawing/2014/main" id="{6398171B-14E8-42F5-8B64-98321F529684}"/>
              </a:ext>
            </a:extLst>
          </p:cNvPr>
          <p:cNvSpPr>
            <a:spLocks noGrp="1"/>
          </p:cNvSpPr>
          <p:nvPr>
            <p:ph idx="1"/>
          </p:nvPr>
        </p:nvSpPr>
        <p:spPr/>
        <p:txBody>
          <a:bodyPr/>
          <a:lstStyle/>
          <a:p>
            <a:r>
              <a:rPr lang="en-US" dirty="0"/>
              <a:t>This lab, was to say the least very weird. Setting up the lab, grinding up the graphite, and trying to paint a circuit was very odd to me, I understood the principles but the execution to me just felt odd.</a:t>
            </a:r>
          </a:p>
          <a:p>
            <a:r>
              <a:rPr lang="en-US" dirty="0"/>
              <a:t>As far as the circuit goes, it was only a half success, we were able to collect some data, and go through the lab, but the data we got was very flakey, the values kept changing with no interaction, and kept getting weaker until we got nothing at all.</a:t>
            </a:r>
          </a:p>
          <a:p>
            <a:r>
              <a:rPr lang="en-US" dirty="0"/>
              <a:t>However, we were able to observe the rise and fall of the resistance by pressing on the balloon, it just was vert inconstant. </a:t>
            </a:r>
          </a:p>
        </p:txBody>
      </p:sp>
    </p:spTree>
    <p:extLst>
      <p:ext uri="{BB962C8B-B14F-4D97-AF65-F5344CB8AC3E}">
        <p14:creationId xmlns:p14="http://schemas.microsoft.com/office/powerpoint/2010/main" val="41238268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8623E-29CC-484B-AFFA-720A0A798FBF}"/>
              </a:ext>
            </a:extLst>
          </p:cNvPr>
          <p:cNvSpPr>
            <a:spLocks noGrp="1"/>
          </p:cNvSpPr>
          <p:nvPr>
            <p:ph type="title"/>
          </p:nvPr>
        </p:nvSpPr>
        <p:spPr/>
        <p:txBody>
          <a:bodyPr/>
          <a:lstStyle/>
          <a:p>
            <a:r>
              <a:rPr lang="en-US" dirty="0"/>
              <a:t>Lab 6    (Brandon Steup and Corey King)</a:t>
            </a:r>
          </a:p>
        </p:txBody>
      </p:sp>
      <p:sp>
        <p:nvSpPr>
          <p:cNvPr id="3" name="Content Placeholder 2">
            <a:extLst>
              <a:ext uri="{FF2B5EF4-FFF2-40B4-BE49-F238E27FC236}">
                <a16:creationId xmlns:a16="http://schemas.microsoft.com/office/drawing/2014/main" id="{304CE1E9-F9FC-4496-98B9-ACDAD00C82B5}"/>
              </a:ext>
            </a:extLst>
          </p:cNvPr>
          <p:cNvSpPr>
            <a:spLocks noGrp="1"/>
          </p:cNvSpPr>
          <p:nvPr>
            <p:ph idx="1"/>
          </p:nvPr>
        </p:nvSpPr>
        <p:spPr/>
        <p:txBody>
          <a:bodyPr/>
          <a:lstStyle/>
          <a:p>
            <a:r>
              <a:rPr lang="en-US" dirty="0"/>
              <a:t>Lab 6 was very similar to Lab 4, we had to create a circuit that fit the specifications that were given to us. The task was to design a circuit that used a 9 volt source, parallel resistors, and had a measure current draw of 18mA</a:t>
            </a:r>
          </a:p>
          <a:p>
            <a:r>
              <a:rPr lang="en-US" dirty="0"/>
              <a:t>The circuit that fulfilled these requirements used two 1000 ohm resistors to get a total resistance of 500, then using ohms law to confirm that the current drawn was indeed 18mA, which it was.</a:t>
            </a:r>
          </a:p>
        </p:txBody>
      </p:sp>
    </p:spTree>
    <p:extLst>
      <p:ext uri="{BB962C8B-B14F-4D97-AF65-F5344CB8AC3E}">
        <p14:creationId xmlns:p14="http://schemas.microsoft.com/office/powerpoint/2010/main" val="26700907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3E8D0-FBDB-44C7-B7AF-E5FECB203CB6}"/>
              </a:ext>
            </a:extLst>
          </p:cNvPr>
          <p:cNvSpPr>
            <a:spLocks noGrp="1"/>
          </p:cNvSpPr>
          <p:nvPr>
            <p:ph type="title"/>
          </p:nvPr>
        </p:nvSpPr>
        <p:spPr/>
        <p:txBody>
          <a:bodyPr/>
          <a:lstStyle/>
          <a:p>
            <a:r>
              <a:rPr lang="en-US" dirty="0"/>
              <a:t>Lab 6 Excel and Multisim</a:t>
            </a:r>
          </a:p>
        </p:txBody>
      </p:sp>
      <p:graphicFrame>
        <p:nvGraphicFramePr>
          <p:cNvPr id="4" name="Content Placeholder 3">
            <a:extLst>
              <a:ext uri="{FF2B5EF4-FFF2-40B4-BE49-F238E27FC236}">
                <a16:creationId xmlns:a16="http://schemas.microsoft.com/office/drawing/2014/main" id="{A0CEF2CE-54D1-41F0-B21B-9D6B5FFD8B85}"/>
              </a:ext>
            </a:extLst>
          </p:cNvPr>
          <p:cNvGraphicFramePr>
            <a:graphicFrameLocks noGrp="1"/>
          </p:cNvGraphicFramePr>
          <p:nvPr>
            <p:ph idx="1"/>
            <p:extLst>
              <p:ext uri="{D42A27DB-BD31-4B8C-83A1-F6EECF244321}">
                <p14:modId xmlns:p14="http://schemas.microsoft.com/office/powerpoint/2010/main" val="3987468144"/>
              </p:ext>
            </p:extLst>
          </p:nvPr>
        </p:nvGraphicFramePr>
        <p:xfrm>
          <a:off x="1055688" y="1853248"/>
          <a:ext cx="3759199" cy="1678305"/>
        </p:xfrm>
        <a:graphic>
          <a:graphicData uri="http://schemas.openxmlformats.org/drawingml/2006/table">
            <a:tbl>
              <a:tblPr>
                <a:tableStyleId>{5C22544A-7EE6-4342-B048-85BDC9FD1C3A}</a:tableStyleId>
              </a:tblPr>
              <a:tblGrid>
                <a:gridCol w="607547">
                  <a:extLst>
                    <a:ext uri="{9D8B030D-6E8A-4147-A177-3AD203B41FA5}">
                      <a16:colId xmlns:a16="http://schemas.microsoft.com/office/drawing/2014/main" val="245019233"/>
                    </a:ext>
                  </a:extLst>
                </a:gridCol>
                <a:gridCol w="607547">
                  <a:extLst>
                    <a:ext uri="{9D8B030D-6E8A-4147-A177-3AD203B41FA5}">
                      <a16:colId xmlns:a16="http://schemas.microsoft.com/office/drawing/2014/main" val="1876969654"/>
                    </a:ext>
                  </a:extLst>
                </a:gridCol>
                <a:gridCol w="180366">
                  <a:extLst>
                    <a:ext uri="{9D8B030D-6E8A-4147-A177-3AD203B41FA5}">
                      <a16:colId xmlns:a16="http://schemas.microsoft.com/office/drawing/2014/main" val="2585890401"/>
                    </a:ext>
                  </a:extLst>
                </a:gridCol>
                <a:gridCol w="607547">
                  <a:extLst>
                    <a:ext uri="{9D8B030D-6E8A-4147-A177-3AD203B41FA5}">
                      <a16:colId xmlns:a16="http://schemas.microsoft.com/office/drawing/2014/main" val="3197268763"/>
                    </a:ext>
                  </a:extLst>
                </a:gridCol>
                <a:gridCol w="180366">
                  <a:extLst>
                    <a:ext uri="{9D8B030D-6E8A-4147-A177-3AD203B41FA5}">
                      <a16:colId xmlns:a16="http://schemas.microsoft.com/office/drawing/2014/main" val="2677008420"/>
                    </a:ext>
                  </a:extLst>
                </a:gridCol>
                <a:gridCol w="607547">
                  <a:extLst>
                    <a:ext uri="{9D8B030D-6E8A-4147-A177-3AD203B41FA5}">
                      <a16:colId xmlns:a16="http://schemas.microsoft.com/office/drawing/2014/main" val="40304240"/>
                    </a:ext>
                  </a:extLst>
                </a:gridCol>
                <a:gridCol w="180366">
                  <a:extLst>
                    <a:ext uri="{9D8B030D-6E8A-4147-A177-3AD203B41FA5}">
                      <a16:colId xmlns:a16="http://schemas.microsoft.com/office/drawing/2014/main" val="1259966894"/>
                    </a:ext>
                  </a:extLst>
                </a:gridCol>
                <a:gridCol w="607547">
                  <a:extLst>
                    <a:ext uri="{9D8B030D-6E8A-4147-A177-3AD203B41FA5}">
                      <a16:colId xmlns:a16="http://schemas.microsoft.com/office/drawing/2014/main" val="1853406436"/>
                    </a:ext>
                  </a:extLst>
                </a:gridCol>
                <a:gridCol w="180366">
                  <a:extLst>
                    <a:ext uri="{9D8B030D-6E8A-4147-A177-3AD203B41FA5}">
                      <a16:colId xmlns:a16="http://schemas.microsoft.com/office/drawing/2014/main" val="495309949"/>
                    </a:ext>
                  </a:extLst>
                </a:gridCol>
              </a:tblGrid>
              <a:tr h="19050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Design</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Measured</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Calculated</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Simulated</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819976400"/>
                  </a:ext>
                </a:extLst>
              </a:tr>
              <a:tr h="190500">
                <a:tc>
                  <a:txBody>
                    <a:bodyPr/>
                    <a:lstStyle/>
                    <a:p>
                      <a:pPr algn="l" fontAlgn="b"/>
                      <a:r>
                        <a:rPr lang="en-US" sz="1100" u="none" strike="noStrike">
                          <a:effectLst/>
                        </a:rPr>
                        <a:t>V1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62251598"/>
                  </a:ext>
                </a:extLst>
              </a:tr>
              <a:tr h="190500">
                <a:tc>
                  <a:txBody>
                    <a:bodyPr/>
                    <a:lstStyle/>
                    <a:p>
                      <a:pPr algn="l" fontAlgn="b"/>
                      <a:r>
                        <a:rPr lang="en-US" sz="1100" u="none" strike="noStrike">
                          <a:effectLst/>
                        </a:rPr>
                        <a:t>IT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0.018352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227688441"/>
                  </a:ext>
                </a:extLst>
              </a:tr>
              <a:tr h="190500">
                <a:tc>
                  <a:txBody>
                    <a:bodyPr/>
                    <a:lstStyle/>
                    <a:p>
                      <a:pPr algn="l" fontAlgn="b"/>
                      <a:r>
                        <a:rPr lang="en-US" sz="1100" u="none" strike="noStrike">
                          <a:effectLst/>
                        </a:rPr>
                        <a:t>RT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500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490.4147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500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500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extLst>
                  <a:ext uri="{0D108BD9-81ED-4DB2-BD59-A6C34878D82A}">
                    <a16:rowId xmlns:a16="http://schemas.microsoft.com/office/drawing/2014/main" val="2072349050"/>
                  </a:ext>
                </a:extLst>
              </a:tr>
              <a:tr h="190500">
                <a:tc>
                  <a:txBody>
                    <a:bodyPr/>
                    <a:lstStyle/>
                    <a:p>
                      <a:pPr algn="l" fontAlgn="b"/>
                      <a:r>
                        <a:rPr lang="en-US" sz="1100" u="none" strike="noStrike">
                          <a:effectLst/>
                        </a:rPr>
                        <a:t>R1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985.35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1000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1000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extLst>
                  <a:ext uri="{0D108BD9-81ED-4DB2-BD59-A6C34878D82A}">
                    <a16:rowId xmlns:a16="http://schemas.microsoft.com/office/drawing/2014/main" val="2154944047"/>
                  </a:ext>
                </a:extLst>
              </a:tr>
              <a:tr h="190500">
                <a:tc>
                  <a:txBody>
                    <a:bodyPr/>
                    <a:lstStyle/>
                    <a:p>
                      <a:pPr algn="l" fontAlgn="b"/>
                      <a:r>
                        <a:rPr lang="en-US" sz="1100" u="none" strike="noStrike">
                          <a:effectLst/>
                        </a:rPr>
                        <a:t>R2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976.35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1000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r" fontAlgn="b"/>
                      <a:r>
                        <a:rPr lang="en-US" sz="1100" u="none" strike="noStrike">
                          <a:effectLst/>
                        </a:rPr>
                        <a:t>1000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extLst>
                  <a:ext uri="{0D108BD9-81ED-4DB2-BD59-A6C34878D82A}">
                    <a16:rowId xmlns:a16="http://schemas.microsoft.com/office/drawing/2014/main" val="2062876979"/>
                  </a:ext>
                </a:extLst>
              </a:tr>
              <a:tr h="190500">
                <a:tc>
                  <a:txBody>
                    <a:bodyPr/>
                    <a:lstStyle/>
                    <a:p>
                      <a:pPr algn="l" fontAlgn="b"/>
                      <a:r>
                        <a:rPr lang="en-US" sz="1100" u="none" strike="noStrike">
                          <a:effectLst/>
                        </a:rPr>
                        <a:t>R test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500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Symbol" panose="05050102010706020507" pitchFamily="18" charset="2"/>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Symbol" panose="05050102010706020507" pitchFamily="18" charset="2"/>
                      </a:endParaRPr>
                    </a:p>
                  </a:txBody>
                  <a:tcPr marL="9525" marR="9525" marT="9525" marB="0" anchor="b"/>
                </a:tc>
                <a:extLst>
                  <a:ext uri="{0D108BD9-81ED-4DB2-BD59-A6C34878D82A}">
                    <a16:rowId xmlns:a16="http://schemas.microsoft.com/office/drawing/2014/main" val="2478004837"/>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771043152"/>
                  </a:ext>
                </a:extLst>
              </a:tr>
            </a:tbl>
          </a:graphicData>
        </a:graphic>
      </p:graphicFrame>
      <p:pic>
        <p:nvPicPr>
          <p:cNvPr id="5" name="Picture 4">
            <a:extLst>
              <a:ext uri="{FF2B5EF4-FFF2-40B4-BE49-F238E27FC236}">
                <a16:creationId xmlns:a16="http://schemas.microsoft.com/office/drawing/2014/main" id="{00000000-0008-0000-0000-0000020000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2928" y="1970225"/>
            <a:ext cx="2219325" cy="18573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0000000-0008-0000-0000-000003000000}"/>
              </a:ext>
            </a:extLst>
          </p:cNvPr>
          <p:cNvPicPr>
            <a:picLocks noChangeAspect="1"/>
          </p:cNvPicPr>
          <p:nvPr/>
        </p:nvPicPr>
        <p:blipFill>
          <a:blip r:embed="rId3"/>
          <a:stretch>
            <a:fillRect/>
          </a:stretch>
        </p:blipFill>
        <p:spPr>
          <a:xfrm>
            <a:off x="5542928" y="4262746"/>
            <a:ext cx="1733333" cy="1619048"/>
          </a:xfrm>
          <a:prstGeom prst="rect">
            <a:avLst/>
          </a:prstGeom>
        </p:spPr>
      </p:pic>
    </p:spTree>
    <p:extLst>
      <p:ext uri="{BB962C8B-B14F-4D97-AF65-F5344CB8AC3E}">
        <p14:creationId xmlns:p14="http://schemas.microsoft.com/office/powerpoint/2010/main" val="7310922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A9CB9-D97E-49F7-94FB-0ABD305D7624}"/>
              </a:ext>
            </a:extLst>
          </p:cNvPr>
          <p:cNvSpPr>
            <a:spLocks noGrp="1"/>
          </p:cNvSpPr>
          <p:nvPr>
            <p:ph type="title"/>
          </p:nvPr>
        </p:nvSpPr>
        <p:spPr/>
        <p:txBody>
          <a:bodyPr/>
          <a:lstStyle/>
          <a:p>
            <a:r>
              <a:rPr lang="en-US" dirty="0"/>
              <a:t>Lab 6 Observations</a:t>
            </a:r>
          </a:p>
        </p:txBody>
      </p:sp>
      <p:sp>
        <p:nvSpPr>
          <p:cNvPr id="3" name="Content Placeholder 2">
            <a:extLst>
              <a:ext uri="{FF2B5EF4-FFF2-40B4-BE49-F238E27FC236}">
                <a16:creationId xmlns:a16="http://schemas.microsoft.com/office/drawing/2014/main" id="{B3F864D6-6D3D-49FD-BC5B-4385255A4BE2}"/>
              </a:ext>
            </a:extLst>
          </p:cNvPr>
          <p:cNvSpPr>
            <a:spLocks noGrp="1"/>
          </p:cNvSpPr>
          <p:nvPr>
            <p:ph idx="1"/>
          </p:nvPr>
        </p:nvSpPr>
        <p:spPr/>
        <p:txBody>
          <a:bodyPr/>
          <a:lstStyle/>
          <a:p>
            <a:r>
              <a:rPr lang="en-US" dirty="0"/>
              <a:t>I was blown away that to solve this circuit, it required 2 1000 ohm resistors, I thought it was going to be more complicated then that. </a:t>
            </a:r>
          </a:p>
          <a:p>
            <a:r>
              <a:rPr lang="en-US" dirty="0"/>
              <a:t>I realized that after running all of the numbers, I should have realized that through using ohms law and my usual calculations, it made perfect sense.</a:t>
            </a:r>
          </a:p>
          <a:p>
            <a:r>
              <a:rPr lang="en-US" dirty="0"/>
              <a:t>One of my big takeaways was how to go about thinking about the problem, we can only build with certain resistors, which narrows it down, and using multisim and running the calculations, just replacing the resistors till its correct works well and pretty efficiently. Especially considering excel is not my strongest suit.</a:t>
            </a:r>
          </a:p>
        </p:txBody>
      </p:sp>
    </p:spTree>
    <p:extLst>
      <p:ext uri="{BB962C8B-B14F-4D97-AF65-F5344CB8AC3E}">
        <p14:creationId xmlns:p14="http://schemas.microsoft.com/office/powerpoint/2010/main" val="2163247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83A47-5CDF-4207-86B3-8D9D054C39A8}"/>
              </a:ext>
            </a:extLst>
          </p:cNvPr>
          <p:cNvSpPr>
            <a:spLocks noGrp="1"/>
          </p:cNvSpPr>
          <p:nvPr>
            <p:ph type="title"/>
          </p:nvPr>
        </p:nvSpPr>
        <p:spPr/>
        <p:txBody>
          <a:bodyPr/>
          <a:lstStyle/>
          <a:p>
            <a:r>
              <a:rPr lang="en-US" dirty="0"/>
              <a:t>Lab 7    (Brandon Steup)</a:t>
            </a:r>
          </a:p>
        </p:txBody>
      </p:sp>
      <p:sp>
        <p:nvSpPr>
          <p:cNvPr id="3" name="Content Placeholder 2">
            <a:extLst>
              <a:ext uri="{FF2B5EF4-FFF2-40B4-BE49-F238E27FC236}">
                <a16:creationId xmlns:a16="http://schemas.microsoft.com/office/drawing/2014/main" id="{027893E5-A5E3-4E22-B7A6-C22ACDD90CD1}"/>
              </a:ext>
            </a:extLst>
          </p:cNvPr>
          <p:cNvSpPr>
            <a:spLocks noGrp="1"/>
          </p:cNvSpPr>
          <p:nvPr>
            <p:ph idx="1"/>
          </p:nvPr>
        </p:nvSpPr>
        <p:spPr/>
        <p:txBody>
          <a:bodyPr/>
          <a:lstStyle/>
          <a:p>
            <a:r>
              <a:rPr lang="en-US" dirty="0"/>
              <a:t>Lab 7 involved us creating, measuring, simulating, and testing a 4 resistor parallel circuit. This purpose of this was to teach and familiarize working with a more complex variant of a type of circuit that we had been previously introduced to. </a:t>
            </a:r>
          </a:p>
          <a:p>
            <a:r>
              <a:rPr lang="en-US" dirty="0"/>
              <a:t>The voltage used was 9 volts</a:t>
            </a:r>
          </a:p>
          <a:p>
            <a:r>
              <a:rPr lang="en-US" dirty="0"/>
              <a:t>All of the resistors that were used in this circuit were wired up in parallel</a:t>
            </a:r>
          </a:p>
          <a:p>
            <a:r>
              <a:rPr lang="en-US" dirty="0"/>
              <a:t>Resistor values were 2.2K, 3.3k, and two 4.7k’s</a:t>
            </a:r>
          </a:p>
        </p:txBody>
      </p:sp>
    </p:spTree>
    <p:extLst>
      <p:ext uri="{BB962C8B-B14F-4D97-AF65-F5344CB8AC3E}">
        <p14:creationId xmlns:p14="http://schemas.microsoft.com/office/powerpoint/2010/main" val="23972934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966CB-3033-4386-A650-CA37FC094BEB}"/>
              </a:ext>
            </a:extLst>
          </p:cNvPr>
          <p:cNvSpPr>
            <a:spLocks noGrp="1"/>
          </p:cNvSpPr>
          <p:nvPr>
            <p:ph type="title"/>
          </p:nvPr>
        </p:nvSpPr>
        <p:spPr/>
        <p:txBody>
          <a:bodyPr/>
          <a:lstStyle/>
          <a:p>
            <a:r>
              <a:rPr lang="en-US" dirty="0"/>
              <a:t>Lab 7 Excel</a:t>
            </a:r>
          </a:p>
        </p:txBody>
      </p:sp>
      <p:graphicFrame>
        <p:nvGraphicFramePr>
          <p:cNvPr id="4" name="Content Placeholder 3">
            <a:extLst>
              <a:ext uri="{FF2B5EF4-FFF2-40B4-BE49-F238E27FC236}">
                <a16:creationId xmlns:a16="http://schemas.microsoft.com/office/drawing/2014/main" id="{3673D4B3-F594-4775-B4EB-3CCC76C69628}"/>
              </a:ext>
            </a:extLst>
          </p:cNvPr>
          <p:cNvGraphicFramePr>
            <a:graphicFrameLocks noGrp="1"/>
          </p:cNvGraphicFramePr>
          <p:nvPr>
            <p:ph idx="1"/>
            <p:extLst>
              <p:ext uri="{D42A27DB-BD31-4B8C-83A1-F6EECF244321}">
                <p14:modId xmlns:p14="http://schemas.microsoft.com/office/powerpoint/2010/main" val="3748607951"/>
              </p:ext>
            </p:extLst>
          </p:nvPr>
        </p:nvGraphicFramePr>
        <p:xfrm>
          <a:off x="1309688" y="2018347"/>
          <a:ext cx="5992810" cy="4039547"/>
        </p:xfrm>
        <a:graphic>
          <a:graphicData uri="http://schemas.openxmlformats.org/drawingml/2006/table">
            <a:tbl>
              <a:tblPr>
                <a:tableStyleId>{5C22544A-7EE6-4342-B048-85BDC9FD1C3A}</a:tableStyleId>
              </a:tblPr>
              <a:tblGrid>
                <a:gridCol w="1198562">
                  <a:extLst>
                    <a:ext uri="{9D8B030D-6E8A-4147-A177-3AD203B41FA5}">
                      <a16:colId xmlns:a16="http://schemas.microsoft.com/office/drawing/2014/main" val="4091465407"/>
                    </a:ext>
                  </a:extLst>
                </a:gridCol>
                <a:gridCol w="1198562">
                  <a:extLst>
                    <a:ext uri="{9D8B030D-6E8A-4147-A177-3AD203B41FA5}">
                      <a16:colId xmlns:a16="http://schemas.microsoft.com/office/drawing/2014/main" val="1317836508"/>
                    </a:ext>
                  </a:extLst>
                </a:gridCol>
                <a:gridCol w="1198562">
                  <a:extLst>
                    <a:ext uri="{9D8B030D-6E8A-4147-A177-3AD203B41FA5}">
                      <a16:colId xmlns:a16="http://schemas.microsoft.com/office/drawing/2014/main" val="3656486393"/>
                    </a:ext>
                  </a:extLst>
                </a:gridCol>
                <a:gridCol w="1198562">
                  <a:extLst>
                    <a:ext uri="{9D8B030D-6E8A-4147-A177-3AD203B41FA5}">
                      <a16:colId xmlns:a16="http://schemas.microsoft.com/office/drawing/2014/main" val="2265884310"/>
                    </a:ext>
                  </a:extLst>
                </a:gridCol>
                <a:gridCol w="1198562">
                  <a:extLst>
                    <a:ext uri="{9D8B030D-6E8A-4147-A177-3AD203B41FA5}">
                      <a16:colId xmlns:a16="http://schemas.microsoft.com/office/drawing/2014/main" val="1687918026"/>
                    </a:ext>
                  </a:extLst>
                </a:gridCol>
              </a:tblGrid>
              <a:tr h="272758">
                <a:tc>
                  <a:txBody>
                    <a:bodyPr/>
                    <a:lstStyle/>
                    <a:p>
                      <a:pPr algn="l" fontAlgn="b"/>
                      <a:r>
                        <a:rPr lang="en-US" sz="1100" u="none" strike="noStrike">
                          <a:effectLst/>
                        </a:rPr>
                        <a:t>R1=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2200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311032114"/>
                  </a:ext>
                </a:extLst>
              </a:tr>
              <a:tr h="272758">
                <a:tc>
                  <a:txBody>
                    <a:bodyPr/>
                    <a:lstStyle/>
                    <a:p>
                      <a:pPr algn="l" fontAlgn="b"/>
                      <a:r>
                        <a:rPr lang="en-US" sz="1100" u="none" strike="noStrike">
                          <a:effectLst/>
                        </a:rPr>
                        <a:t>R2=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3300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263332903"/>
                  </a:ext>
                </a:extLst>
              </a:tr>
              <a:tr h="272758">
                <a:tc>
                  <a:txBody>
                    <a:bodyPr/>
                    <a:lstStyle/>
                    <a:p>
                      <a:pPr algn="l" fontAlgn="b"/>
                      <a:r>
                        <a:rPr lang="en-US" sz="1100" u="none" strike="noStrike">
                          <a:effectLst/>
                        </a:rPr>
                        <a:t>R3=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4700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11629036"/>
                  </a:ext>
                </a:extLst>
              </a:tr>
              <a:tr h="272758">
                <a:tc>
                  <a:txBody>
                    <a:bodyPr/>
                    <a:lstStyle/>
                    <a:p>
                      <a:pPr algn="l" fontAlgn="b"/>
                      <a:r>
                        <a:rPr lang="en-US" sz="1100" u="none" strike="noStrike">
                          <a:effectLst/>
                        </a:rPr>
                        <a:t>R4=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4700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58590325"/>
                  </a:ext>
                </a:extLst>
              </a:tr>
              <a:tr h="272758">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96711637"/>
                  </a:ext>
                </a:extLst>
              </a:tr>
              <a:tr h="272758">
                <a:tc>
                  <a:txBody>
                    <a:bodyPr/>
                    <a:lstStyle/>
                    <a:p>
                      <a:pPr algn="l" fontAlgn="b"/>
                      <a:r>
                        <a:rPr lang="en-US" sz="1100" u="none" strike="noStrike">
                          <a:effectLst/>
                        </a:rPr>
                        <a:t>RT=</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845.2316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55313134"/>
                  </a:ext>
                </a:extLst>
              </a:tr>
              <a:tr h="272758">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59706574"/>
                  </a:ext>
                </a:extLst>
              </a:tr>
              <a:tr h="272758">
                <a:tc>
                  <a:txBody>
                    <a:bodyPr/>
                    <a:lstStyle/>
                    <a:p>
                      <a:pPr algn="l" fontAlgn="b"/>
                      <a:r>
                        <a:rPr lang="en-US" sz="1100" u="none" strike="noStrike">
                          <a:effectLst/>
                        </a:rPr>
                        <a:t>Vt=</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32459566"/>
                  </a:ext>
                </a:extLst>
              </a:tr>
              <a:tr h="272758">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37194052"/>
                  </a:ext>
                </a:extLst>
              </a:tr>
              <a:tr h="272758">
                <a:tc>
                  <a:txBody>
                    <a:bodyPr/>
                    <a:lstStyle/>
                    <a:p>
                      <a:pPr algn="l" fontAlgn="b"/>
                      <a:r>
                        <a:rPr lang="en-US" sz="1100" u="none" strike="noStrike">
                          <a:effectLst/>
                        </a:rPr>
                        <a:t>I1=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4.091E-3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4.090909</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400064048"/>
                  </a:ext>
                </a:extLst>
              </a:tr>
              <a:tr h="272758">
                <a:tc>
                  <a:txBody>
                    <a:bodyPr/>
                    <a:lstStyle/>
                    <a:p>
                      <a:pPr algn="l" fontAlgn="b"/>
                      <a:r>
                        <a:rPr lang="en-US" sz="1100" u="none" strike="noStrike">
                          <a:effectLst/>
                        </a:rPr>
                        <a:t>I2=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2.727E-3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2.727273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68930702"/>
                  </a:ext>
                </a:extLst>
              </a:tr>
              <a:tr h="272758">
                <a:tc>
                  <a:txBody>
                    <a:bodyPr/>
                    <a:lstStyle/>
                    <a:p>
                      <a:pPr algn="l" fontAlgn="b"/>
                      <a:r>
                        <a:rPr lang="en-US" sz="1100" u="none" strike="noStrike">
                          <a:effectLst/>
                        </a:rPr>
                        <a:t>I3=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1.915E-3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1.914894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36483848"/>
                  </a:ext>
                </a:extLst>
              </a:tr>
              <a:tr h="272758">
                <a:tc>
                  <a:txBody>
                    <a:bodyPr/>
                    <a:lstStyle/>
                    <a:p>
                      <a:pPr algn="l" fontAlgn="b"/>
                      <a:r>
                        <a:rPr lang="en-US" sz="1100" u="none" strike="noStrike">
                          <a:effectLst/>
                        </a:rPr>
                        <a:t>I4=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1.915E-3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1.914894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66631859"/>
                  </a:ext>
                </a:extLst>
              </a:tr>
              <a:tr h="493693">
                <a:tc>
                  <a:txBody>
                    <a:bodyPr/>
                    <a:lstStyle/>
                    <a:p>
                      <a:pPr algn="l" fontAlgn="b"/>
                      <a:r>
                        <a:rPr lang="en-US" sz="1100" u="none" strike="noStrike">
                          <a:effectLst/>
                        </a:rPr>
                        <a:t>It=</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10.648E-3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10.64797</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13212646"/>
                  </a:ext>
                </a:extLst>
              </a:tr>
            </a:tbl>
          </a:graphicData>
        </a:graphic>
      </p:graphicFrame>
    </p:spTree>
    <p:extLst>
      <p:ext uri="{BB962C8B-B14F-4D97-AF65-F5344CB8AC3E}">
        <p14:creationId xmlns:p14="http://schemas.microsoft.com/office/powerpoint/2010/main" val="6043404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2FDF4-8805-44E3-88FE-90F633B4A9E0}"/>
              </a:ext>
            </a:extLst>
          </p:cNvPr>
          <p:cNvSpPr>
            <a:spLocks noGrp="1"/>
          </p:cNvSpPr>
          <p:nvPr>
            <p:ph type="title"/>
          </p:nvPr>
        </p:nvSpPr>
        <p:spPr/>
        <p:txBody>
          <a:bodyPr/>
          <a:lstStyle/>
          <a:p>
            <a:r>
              <a:rPr lang="en-US" dirty="0"/>
              <a:t>Lab 7 Multisim</a:t>
            </a:r>
          </a:p>
        </p:txBody>
      </p:sp>
      <p:pic>
        <p:nvPicPr>
          <p:cNvPr id="4" name="Content Placeholder 3">
            <a:extLst>
              <a:ext uri="{FF2B5EF4-FFF2-40B4-BE49-F238E27FC236}">
                <a16:creationId xmlns:a16="http://schemas.microsoft.com/office/drawing/2014/main" id="{991454B9-558A-43BA-98E3-F10505B7ECA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6111" y="1562329"/>
            <a:ext cx="8947150" cy="3733342"/>
          </a:xfrm>
          <a:prstGeom prst="rect">
            <a:avLst/>
          </a:prstGeom>
        </p:spPr>
      </p:pic>
    </p:spTree>
    <p:extLst>
      <p:ext uri="{BB962C8B-B14F-4D97-AF65-F5344CB8AC3E}">
        <p14:creationId xmlns:p14="http://schemas.microsoft.com/office/powerpoint/2010/main" val="25912793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98369-C519-4BF2-9922-51ED4DB811CA}"/>
              </a:ext>
            </a:extLst>
          </p:cNvPr>
          <p:cNvSpPr>
            <a:spLocks noGrp="1"/>
          </p:cNvSpPr>
          <p:nvPr>
            <p:ph type="title"/>
          </p:nvPr>
        </p:nvSpPr>
        <p:spPr/>
        <p:txBody>
          <a:bodyPr/>
          <a:lstStyle/>
          <a:p>
            <a:r>
              <a:rPr lang="en-US" dirty="0"/>
              <a:t>Lab 7 Pictures</a:t>
            </a:r>
          </a:p>
        </p:txBody>
      </p:sp>
      <p:pic>
        <p:nvPicPr>
          <p:cNvPr id="5" name="Content Placeholder 4">
            <a:extLst>
              <a:ext uri="{FF2B5EF4-FFF2-40B4-BE49-F238E27FC236}">
                <a16:creationId xmlns:a16="http://schemas.microsoft.com/office/drawing/2014/main" id="{A3598E43-E84F-4904-839B-D4716D9A0BC7}"/>
              </a:ext>
            </a:extLst>
          </p:cNvPr>
          <p:cNvPicPr>
            <a:picLocks noGrp="1" noChangeAspect="1"/>
          </p:cNvPicPr>
          <p:nvPr>
            <p:ph idx="1"/>
          </p:nvPr>
        </p:nvPicPr>
        <p:blipFill>
          <a:blip r:embed="rId2"/>
          <a:stretch>
            <a:fillRect/>
          </a:stretch>
        </p:blipFill>
        <p:spPr>
          <a:xfrm rot="5400000">
            <a:off x="324476" y="2636404"/>
            <a:ext cx="4195763" cy="2360116"/>
          </a:xfrm>
        </p:spPr>
      </p:pic>
      <p:pic>
        <p:nvPicPr>
          <p:cNvPr id="7" name="Picture 6">
            <a:extLst>
              <a:ext uri="{FF2B5EF4-FFF2-40B4-BE49-F238E27FC236}">
                <a16:creationId xmlns:a16="http://schemas.microsoft.com/office/drawing/2014/main" id="{F85069BC-42E8-4B68-8633-89A00EB41022}"/>
              </a:ext>
            </a:extLst>
          </p:cNvPr>
          <p:cNvPicPr>
            <a:picLocks noChangeAspect="1"/>
          </p:cNvPicPr>
          <p:nvPr/>
        </p:nvPicPr>
        <p:blipFill>
          <a:blip r:embed="rId3"/>
          <a:stretch>
            <a:fillRect/>
          </a:stretch>
        </p:blipFill>
        <p:spPr>
          <a:xfrm rot="5400000">
            <a:off x="4388141" y="2110123"/>
            <a:ext cx="5112913" cy="2876014"/>
          </a:xfrm>
          <a:prstGeom prst="rect">
            <a:avLst/>
          </a:prstGeom>
        </p:spPr>
      </p:pic>
    </p:spTree>
    <p:extLst>
      <p:ext uri="{BB962C8B-B14F-4D97-AF65-F5344CB8AC3E}">
        <p14:creationId xmlns:p14="http://schemas.microsoft.com/office/powerpoint/2010/main" val="31011038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8CFE2-2C5C-4D4C-8E05-2F5251009AC2}"/>
              </a:ext>
            </a:extLst>
          </p:cNvPr>
          <p:cNvSpPr>
            <a:spLocks noGrp="1"/>
          </p:cNvSpPr>
          <p:nvPr>
            <p:ph type="title"/>
          </p:nvPr>
        </p:nvSpPr>
        <p:spPr/>
        <p:txBody>
          <a:bodyPr/>
          <a:lstStyle/>
          <a:p>
            <a:r>
              <a:rPr lang="en-US" dirty="0"/>
              <a:t>Lab 7 Observations</a:t>
            </a:r>
          </a:p>
        </p:txBody>
      </p:sp>
      <p:sp>
        <p:nvSpPr>
          <p:cNvPr id="3" name="Content Placeholder 2">
            <a:extLst>
              <a:ext uri="{FF2B5EF4-FFF2-40B4-BE49-F238E27FC236}">
                <a16:creationId xmlns:a16="http://schemas.microsoft.com/office/drawing/2014/main" id="{4A9F9939-9FE1-45F8-B81D-48131027F2B7}"/>
              </a:ext>
            </a:extLst>
          </p:cNvPr>
          <p:cNvSpPr>
            <a:spLocks noGrp="1"/>
          </p:cNvSpPr>
          <p:nvPr>
            <p:ph idx="1"/>
          </p:nvPr>
        </p:nvSpPr>
        <p:spPr/>
        <p:txBody>
          <a:bodyPr/>
          <a:lstStyle/>
          <a:p>
            <a:r>
              <a:rPr lang="en-US" dirty="0"/>
              <a:t>As far as observations go, the only thing that I really have to say is that when you get more then a few components in a single circuit it makes troubleshooting any mistakes that might have been made in wiring it more difficult to diagnose. </a:t>
            </a:r>
          </a:p>
          <a:p>
            <a:r>
              <a:rPr lang="en-US" dirty="0"/>
              <a:t>With that being said, it was also a lot more fun, it gave more interesting readings in the form of the branch currents, and also allowed us to use more of the equipment on the bench</a:t>
            </a:r>
          </a:p>
          <a:p>
            <a:r>
              <a:rPr lang="en-US" dirty="0"/>
              <a:t>Last observation would be the difficulty in setting up the measuring equipment, most of if not all of the mistakes that I made were related to setting up the test equipment. </a:t>
            </a:r>
          </a:p>
        </p:txBody>
      </p:sp>
    </p:spTree>
    <p:extLst>
      <p:ext uri="{BB962C8B-B14F-4D97-AF65-F5344CB8AC3E}">
        <p14:creationId xmlns:p14="http://schemas.microsoft.com/office/powerpoint/2010/main" val="17592270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CCBCD-DF69-4105-A36B-92DAF8AE628E}"/>
              </a:ext>
            </a:extLst>
          </p:cNvPr>
          <p:cNvSpPr>
            <a:spLocks noGrp="1"/>
          </p:cNvSpPr>
          <p:nvPr>
            <p:ph type="title"/>
          </p:nvPr>
        </p:nvSpPr>
        <p:spPr/>
        <p:txBody>
          <a:bodyPr/>
          <a:lstStyle/>
          <a:p>
            <a:r>
              <a:rPr lang="en-US" dirty="0"/>
              <a:t>Lab 8  (Brandon Steup) </a:t>
            </a:r>
            <a:br>
              <a:rPr lang="en-US" dirty="0"/>
            </a:br>
            <a:endParaRPr lang="en-US" dirty="0"/>
          </a:p>
        </p:txBody>
      </p:sp>
      <p:sp>
        <p:nvSpPr>
          <p:cNvPr id="3" name="Content Placeholder 2">
            <a:extLst>
              <a:ext uri="{FF2B5EF4-FFF2-40B4-BE49-F238E27FC236}">
                <a16:creationId xmlns:a16="http://schemas.microsoft.com/office/drawing/2014/main" id="{5564FE13-DA02-44C5-A4F8-71390D1CB558}"/>
              </a:ext>
            </a:extLst>
          </p:cNvPr>
          <p:cNvSpPr>
            <a:spLocks noGrp="1"/>
          </p:cNvSpPr>
          <p:nvPr>
            <p:ph idx="1"/>
          </p:nvPr>
        </p:nvSpPr>
        <p:spPr>
          <a:xfrm>
            <a:off x="1103312" y="2052918"/>
            <a:ext cx="8946541" cy="4195481"/>
          </a:xfrm>
        </p:spPr>
        <p:txBody>
          <a:bodyPr/>
          <a:lstStyle/>
          <a:p>
            <a:r>
              <a:rPr lang="en-US" dirty="0"/>
              <a:t>Lab 3 was one of the more interesting labs in my personal opinion. The goal of this lab was through the use of 3 resistors of the same value in a black box, to create a circuit that produced an output voltage of 1.3V</a:t>
            </a:r>
          </a:p>
          <a:p>
            <a:r>
              <a:rPr lang="en-US" dirty="0"/>
              <a:t>After we created that circuit however, the secondary requirement was then to take the first resistor, and change it in the simulation so we get exactly 1.3 volts, unlike the first result which was only close to 1.3V</a:t>
            </a:r>
          </a:p>
        </p:txBody>
      </p:sp>
    </p:spTree>
    <p:extLst>
      <p:ext uri="{BB962C8B-B14F-4D97-AF65-F5344CB8AC3E}">
        <p14:creationId xmlns:p14="http://schemas.microsoft.com/office/powerpoint/2010/main" val="991587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C0B91-021D-483D-BC43-7FCFAFC7E020}"/>
              </a:ext>
            </a:extLst>
          </p:cNvPr>
          <p:cNvSpPr>
            <a:spLocks noGrp="1"/>
          </p:cNvSpPr>
          <p:nvPr>
            <p:ph type="title"/>
          </p:nvPr>
        </p:nvSpPr>
        <p:spPr/>
        <p:txBody>
          <a:bodyPr/>
          <a:lstStyle/>
          <a:p>
            <a:r>
              <a:rPr lang="en-US" dirty="0"/>
              <a:t>Lab 0 Excel</a:t>
            </a:r>
          </a:p>
        </p:txBody>
      </p:sp>
      <p:graphicFrame>
        <p:nvGraphicFramePr>
          <p:cNvPr id="7" name="Content Placeholder 6">
            <a:extLst>
              <a:ext uri="{FF2B5EF4-FFF2-40B4-BE49-F238E27FC236}">
                <a16:creationId xmlns:a16="http://schemas.microsoft.com/office/drawing/2014/main" id="{F6606287-613B-4792-A19E-8E0D92241CD0}"/>
              </a:ext>
            </a:extLst>
          </p:cNvPr>
          <p:cNvGraphicFramePr>
            <a:graphicFrameLocks noGrp="1"/>
          </p:cNvGraphicFramePr>
          <p:nvPr>
            <p:ph idx="1"/>
            <p:extLst>
              <p:ext uri="{D42A27DB-BD31-4B8C-83A1-F6EECF244321}">
                <p14:modId xmlns:p14="http://schemas.microsoft.com/office/powerpoint/2010/main" val="269327301"/>
              </p:ext>
            </p:extLst>
          </p:nvPr>
        </p:nvGraphicFramePr>
        <p:xfrm>
          <a:off x="646111" y="3156598"/>
          <a:ext cx="6061264" cy="2472415"/>
        </p:xfrm>
        <a:graphic>
          <a:graphicData uri="http://schemas.openxmlformats.org/drawingml/2006/table">
            <a:tbl>
              <a:tblPr>
                <a:tableStyleId>{5C22544A-7EE6-4342-B048-85BDC9FD1C3A}</a:tableStyleId>
              </a:tblPr>
              <a:tblGrid>
                <a:gridCol w="1034149">
                  <a:extLst>
                    <a:ext uri="{9D8B030D-6E8A-4147-A177-3AD203B41FA5}">
                      <a16:colId xmlns:a16="http://schemas.microsoft.com/office/drawing/2014/main" val="57659190"/>
                    </a:ext>
                  </a:extLst>
                </a:gridCol>
                <a:gridCol w="1366554">
                  <a:extLst>
                    <a:ext uri="{9D8B030D-6E8A-4147-A177-3AD203B41FA5}">
                      <a16:colId xmlns:a16="http://schemas.microsoft.com/office/drawing/2014/main" val="1739658735"/>
                    </a:ext>
                  </a:extLst>
                </a:gridCol>
                <a:gridCol w="1231130">
                  <a:extLst>
                    <a:ext uri="{9D8B030D-6E8A-4147-A177-3AD203B41FA5}">
                      <a16:colId xmlns:a16="http://schemas.microsoft.com/office/drawing/2014/main" val="2940340337"/>
                    </a:ext>
                  </a:extLst>
                </a:gridCol>
                <a:gridCol w="1132640">
                  <a:extLst>
                    <a:ext uri="{9D8B030D-6E8A-4147-A177-3AD203B41FA5}">
                      <a16:colId xmlns:a16="http://schemas.microsoft.com/office/drawing/2014/main" val="2755233459"/>
                    </a:ext>
                  </a:extLst>
                </a:gridCol>
                <a:gridCol w="1296791">
                  <a:extLst>
                    <a:ext uri="{9D8B030D-6E8A-4147-A177-3AD203B41FA5}">
                      <a16:colId xmlns:a16="http://schemas.microsoft.com/office/drawing/2014/main" val="370462899"/>
                    </a:ext>
                  </a:extLst>
                </a:gridCol>
              </a:tblGrid>
              <a:tr h="519150">
                <a:tc>
                  <a:txBody>
                    <a:bodyPr/>
                    <a:lstStyle/>
                    <a:p>
                      <a:pPr algn="ctr" fontAlgn="b"/>
                      <a:r>
                        <a:rPr lang="en-US" sz="1100" u="none" strike="noStrike">
                          <a:effectLst/>
                        </a:rPr>
                        <a:t>Resisters</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Actual Measured</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Theoretical</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Difference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Tolerence</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631682534"/>
                  </a:ext>
                </a:extLst>
              </a:tr>
              <a:tr h="286823">
                <a:tc>
                  <a:txBody>
                    <a:bodyPr/>
                    <a:lstStyle/>
                    <a:p>
                      <a:pPr algn="l" fontAlgn="b"/>
                      <a:r>
                        <a:rPr lang="en-US" sz="1100" u="none" strike="noStrike">
                          <a:effectLst/>
                        </a:rPr>
                        <a:t>1K Resister</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981.0E-3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1.0E+0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18.7E-3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-0.02%</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638305346"/>
                  </a:ext>
                </a:extLst>
              </a:tr>
              <a:tr h="286823">
                <a:tc>
                  <a:txBody>
                    <a:bodyPr/>
                    <a:lstStyle/>
                    <a:p>
                      <a:pPr algn="l" fontAlgn="b"/>
                      <a:r>
                        <a:rPr lang="en-US" sz="1100" u="none" strike="noStrike">
                          <a:effectLst/>
                        </a:rPr>
                        <a:t>First 10K</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9.8E+0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230.0E-3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-0.02%</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26518570"/>
                  </a:ext>
                </a:extLst>
              </a:tr>
              <a:tr h="519150">
                <a:tc>
                  <a:txBody>
                    <a:bodyPr/>
                    <a:lstStyle/>
                    <a:p>
                      <a:pPr algn="l" fontAlgn="b"/>
                      <a:r>
                        <a:rPr lang="en-US" sz="1100" u="none" strike="noStrike">
                          <a:effectLst/>
                        </a:rPr>
                        <a:t>Second 10K</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9.8E+0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245.0E-3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-2.50%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7009986"/>
                  </a:ext>
                </a:extLst>
              </a:tr>
              <a:tr h="286823">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20.5E+0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97454734"/>
                  </a:ext>
                </a:extLst>
              </a:tr>
              <a:tr h="286823">
                <a:tc>
                  <a:txBody>
                    <a:bodyPr/>
                    <a:lstStyle/>
                    <a:p>
                      <a:pPr algn="l" fontAlgn="b"/>
                      <a:r>
                        <a:rPr lang="en-US" sz="1100" u="none" strike="noStrike">
                          <a:effectLst/>
                        </a:rPr>
                        <a:t>Total</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20.5E+0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21.0E+0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493.7E-3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-2.40%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274402665"/>
                  </a:ext>
                </a:extLst>
              </a:tr>
              <a:tr h="286823">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83405204"/>
                  </a:ext>
                </a:extLst>
              </a:tr>
            </a:tbl>
          </a:graphicData>
        </a:graphic>
      </p:graphicFrame>
    </p:spTree>
    <p:extLst>
      <p:ext uri="{BB962C8B-B14F-4D97-AF65-F5344CB8AC3E}">
        <p14:creationId xmlns:p14="http://schemas.microsoft.com/office/powerpoint/2010/main" val="30555410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FE4F2-3099-45AF-AA44-0CB3A74310E1}"/>
              </a:ext>
            </a:extLst>
          </p:cNvPr>
          <p:cNvSpPr>
            <a:spLocks noGrp="1"/>
          </p:cNvSpPr>
          <p:nvPr>
            <p:ph type="title"/>
          </p:nvPr>
        </p:nvSpPr>
        <p:spPr/>
        <p:txBody>
          <a:bodyPr/>
          <a:lstStyle/>
          <a:p>
            <a:r>
              <a:rPr lang="en-US" dirty="0"/>
              <a:t>Lab 8 Multisim and Excel</a:t>
            </a:r>
          </a:p>
        </p:txBody>
      </p:sp>
      <p:pic>
        <p:nvPicPr>
          <p:cNvPr id="5" name="Content Placeholder 4">
            <a:extLst>
              <a:ext uri="{FF2B5EF4-FFF2-40B4-BE49-F238E27FC236}">
                <a16:creationId xmlns:a16="http://schemas.microsoft.com/office/drawing/2014/main" id="{D5610090-26FF-4FB1-87F1-29BC8908EDA3}"/>
              </a:ext>
            </a:extLst>
          </p:cNvPr>
          <p:cNvPicPr>
            <a:picLocks noGrp="1" noChangeAspect="1"/>
          </p:cNvPicPr>
          <p:nvPr>
            <p:ph idx="1"/>
          </p:nvPr>
        </p:nvPicPr>
        <p:blipFill>
          <a:blip r:embed="rId2"/>
          <a:stretch>
            <a:fillRect/>
          </a:stretch>
        </p:blipFill>
        <p:spPr>
          <a:xfrm>
            <a:off x="646111" y="1152984"/>
            <a:ext cx="6921281" cy="4256144"/>
          </a:xfrm>
        </p:spPr>
      </p:pic>
      <p:graphicFrame>
        <p:nvGraphicFramePr>
          <p:cNvPr id="4" name="Content Placeholder 3">
            <a:extLst>
              <a:ext uri="{FF2B5EF4-FFF2-40B4-BE49-F238E27FC236}">
                <a16:creationId xmlns:a16="http://schemas.microsoft.com/office/drawing/2014/main" id="{D720A862-842A-438A-8C09-6BE1963D5058}"/>
              </a:ext>
            </a:extLst>
          </p:cNvPr>
          <p:cNvGraphicFramePr>
            <a:graphicFrameLocks/>
          </p:cNvGraphicFramePr>
          <p:nvPr>
            <p:extLst>
              <p:ext uri="{D42A27DB-BD31-4B8C-83A1-F6EECF244321}">
                <p14:modId xmlns:p14="http://schemas.microsoft.com/office/powerpoint/2010/main" val="3338691222"/>
              </p:ext>
            </p:extLst>
          </p:nvPr>
        </p:nvGraphicFramePr>
        <p:xfrm>
          <a:off x="7702923" y="1625401"/>
          <a:ext cx="4325943" cy="3311309"/>
        </p:xfrm>
        <a:graphic>
          <a:graphicData uri="http://schemas.openxmlformats.org/drawingml/2006/table">
            <a:tbl>
              <a:tblPr>
                <a:tableStyleId>{5C22544A-7EE6-4342-B048-85BDC9FD1C3A}</a:tableStyleId>
              </a:tblPr>
              <a:tblGrid>
                <a:gridCol w="1229430">
                  <a:extLst>
                    <a:ext uri="{9D8B030D-6E8A-4147-A177-3AD203B41FA5}">
                      <a16:colId xmlns:a16="http://schemas.microsoft.com/office/drawing/2014/main" val="866610449"/>
                    </a:ext>
                  </a:extLst>
                </a:gridCol>
                <a:gridCol w="1032171">
                  <a:extLst>
                    <a:ext uri="{9D8B030D-6E8A-4147-A177-3AD203B41FA5}">
                      <a16:colId xmlns:a16="http://schemas.microsoft.com/office/drawing/2014/main" val="1202219657"/>
                    </a:ext>
                  </a:extLst>
                </a:gridCol>
                <a:gridCol w="1032171">
                  <a:extLst>
                    <a:ext uri="{9D8B030D-6E8A-4147-A177-3AD203B41FA5}">
                      <a16:colId xmlns:a16="http://schemas.microsoft.com/office/drawing/2014/main" val="1335303222"/>
                    </a:ext>
                  </a:extLst>
                </a:gridCol>
                <a:gridCol w="1032171">
                  <a:extLst>
                    <a:ext uri="{9D8B030D-6E8A-4147-A177-3AD203B41FA5}">
                      <a16:colId xmlns:a16="http://schemas.microsoft.com/office/drawing/2014/main" val="299184756"/>
                    </a:ext>
                  </a:extLst>
                </a:gridCol>
              </a:tblGrid>
              <a:tr h="221789">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Design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Measured</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262032719"/>
                  </a:ext>
                </a:extLst>
              </a:tr>
              <a:tr h="221789">
                <a:tc>
                  <a:txBody>
                    <a:bodyPr/>
                    <a:lstStyle/>
                    <a:p>
                      <a:pPr algn="l" fontAlgn="b"/>
                      <a:r>
                        <a:rPr lang="en-US" sz="1100" u="none" strike="noStrike">
                          <a:effectLst/>
                        </a:rPr>
                        <a:t>R1=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4700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4610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3619589"/>
                  </a:ext>
                </a:extLst>
              </a:tr>
              <a:tr h="221789">
                <a:tc>
                  <a:txBody>
                    <a:bodyPr/>
                    <a:lstStyle/>
                    <a:p>
                      <a:pPr algn="l" fontAlgn="b"/>
                      <a:r>
                        <a:rPr lang="en-US" sz="1100" u="none" strike="noStrike">
                          <a:effectLst/>
                        </a:rPr>
                        <a:t>R2=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4700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4689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848154255"/>
                  </a:ext>
                </a:extLst>
              </a:tr>
              <a:tr h="221789">
                <a:tc>
                  <a:txBody>
                    <a:bodyPr/>
                    <a:lstStyle/>
                    <a:p>
                      <a:pPr algn="l" fontAlgn="b"/>
                      <a:r>
                        <a:rPr lang="en-US" sz="1100" u="none" strike="noStrike">
                          <a:effectLst/>
                        </a:rPr>
                        <a:t>R3=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4700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4591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862526918"/>
                  </a:ext>
                </a:extLst>
              </a:tr>
              <a:tr h="206263">
                <a:tc>
                  <a:txBody>
                    <a:bodyPr/>
                    <a:lstStyle/>
                    <a:p>
                      <a:pPr algn="l" fontAlgn="b"/>
                      <a:r>
                        <a:rPr lang="en-US" sz="1100" u="none" strike="noStrike">
                          <a:effectLst/>
                        </a:rPr>
                        <a:t>R4=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4700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4622</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735992985"/>
                  </a:ext>
                </a:extLst>
              </a:tr>
              <a:tr h="221789">
                <a:tc>
                  <a:txBody>
                    <a:bodyPr/>
                    <a:lstStyle/>
                    <a:p>
                      <a:pPr algn="l" fontAlgn="b"/>
                      <a:r>
                        <a:rPr lang="en-US" sz="1100" u="none" strike="noStrike">
                          <a:effectLst/>
                        </a:rPr>
                        <a:t>R5=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4700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4626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651643424"/>
                  </a:ext>
                </a:extLst>
              </a:tr>
              <a:tr h="221789">
                <a:tc>
                  <a:txBody>
                    <a:bodyPr/>
                    <a:lstStyle/>
                    <a:p>
                      <a:pPr algn="l" fontAlgn="b"/>
                      <a:r>
                        <a:rPr lang="en-US" sz="1100" u="none" strike="noStrike">
                          <a:effectLst/>
                        </a:rPr>
                        <a:t>R(Black Box)=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1566.66667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1537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52903025"/>
                  </a:ext>
                </a:extLst>
              </a:tr>
              <a:tr h="221789">
                <a:tc>
                  <a:txBody>
                    <a:bodyPr/>
                    <a:lstStyle/>
                    <a:p>
                      <a:pPr algn="l" fontAlgn="b"/>
                      <a:r>
                        <a:rPr lang="en-US" sz="1100" u="none" strike="noStrike">
                          <a:effectLst/>
                        </a:rPr>
                        <a:t>R1adj=</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4580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4580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226818315"/>
                  </a:ext>
                </a:extLst>
              </a:tr>
              <a:tr h="221789">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585326146"/>
                  </a:ext>
                </a:extLst>
              </a:tr>
              <a:tr h="221789">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Measured</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Calculated</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Simulated</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39026630"/>
                  </a:ext>
                </a:extLst>
              </a:tr>
              <a:tr h="221789">
                <a:tc>
                  <a:txBody>
                    <a:bodyPr/>
                    <a:lstStyle/>
                    <a:p>
                      <a:pPr algn="l" fontAlgn="b"/>
                      <a:r>
                        <a:rPr lang="en-US" sz="1100" u="none" strike="noStrike">
                          <a:effectLst/>
                        </a:rPr>
                        <a:t>V1=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271781833"/>
                  </a:ext>
                </a:extLst>
              </a:tr>
              <a:tr h="221789">
                <a:tc>
                  <a:txBody>
                    <a:bodyPr/>
                    <a:lstStyle/>
                    <a:p>
                      <a:pPr algn="l" fontAlgn="b"/>
                      <a:r>
                        <a:rPr lang="en-US" sz="1100" u="none" strike="noStrike">
                          <a:effectLst/>
                        </a:rPr>
                        <a:t>VA=</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5.164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5.14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5.14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30197281"/>
                  </a:ext>
                </a:extLst>
              </a:tr>
              <a:tr h="221789">
                <a:tc>
                  <a:txBody>
                    <a:bodyPr/>
                    <a:lstStyle/>
                    <a:p>
                      <a:pPr algn="l" fontAlgn="b"/>
                      <a:r>
                        <a:rPr lang="en-US" sz="1100" u="none" strike="noStrike">
                          <a:effectLst/>
                        </a:rPr>
                        <a:t>VB=</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3.8743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3.86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3.86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774539516"/>
                  </a:ext>
                </a:extLst>
              </a:tr>
              <a:tr h="221789">
                <a:tc>
                  <a:txBody>
                    <a:bodyPr/>
                    <a:lstStyle/>
                    <a:p>
                      <a:pPr algn="l" fontAlgn="b"/>
                      <a:r>
                        <a:rPr lang="en-US" sz="1100" u="none" strike="noStrike">
                          <a:effectLst/>
                        </a:rPr>
                        <a:t>VA-VB=</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1.2893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1.28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1.28</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732719177"/>
                  </a:ext>
                </a:extLst>
              </a:tr>
              <a:tr h="221789">
                <a:tc>
                  <a:txBody>
                    <a:bodyPr/>
                    <a:lstStyle/>
                    <a:p>
                      <a:pPr algn="l" fontAlgn="b"/>
                      <a:r>
                        <a:rPr lang="en-US" sz="1100" u="none" strike="noStrike">
                          <a:effectLst/>
                        </a:rPr>
                        <a:t>(VA-VB)adj=</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1.3</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814011326"/>
                  </a:ext>
                </a:extLst>
              </a:tr>
            </a:tbl>
          </a:graphicData>
        </a:graphic>
      </p:graphicFrame>
    </p:spTree>
    <p:extLst>
      <p:ext uri="{BB962C8B-B14F-4D97-AF65-F5344CB8AC3E}">
        <p14:creationId xmlns:p14="http://schemas.microsoft.com/office/powerpoint/2010/main" val="5283586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092EA-1371-49EA-8FB2-04AB9CC14F61}"/>
              </a:ext>
            </a:extLst>
          </p:cNvPr>
          <p:cNvSpPr>
            <a:spLocks noGrp="1"/>
          </p:cNvSpPr>
          <p:nvPr>
            <p:ph type="title"/>
          </p:nvPr>
        </p:nvSpPr>
        <p:spPr/>
        <p:txBody>
          <a:bodyPr/>
          <a:lstStyle/>
          <a:p>
            <a:r>
              <a:rPr lang="en-US" dirty="0"/>
              <a:t>Lab 8 Observations</a:t>
            </a:r>
          </a:p>
        </p:txBody>
      </p:sp>
      <p:sp>
        <p:nvSpPr>
          <p:cNvPr id="3" name="Content Placeholder 2">
            <a:extLst>
              <a:ext uri="{FF2B5EF4-FFF2-40B4-BE49-F238E27FC236}">
                <a16:creationId xmlns:a16="http://schemas.microsoft.com/office/drawing/2014/main" id="{531E45AC-7906-4A72-BD47-68B505E94BA1}"/>
              </a:ext>
            </a:extLst>
          </p:cNvPr>
          <p:cNvSpPr>
            <a:spLocks noGrp="1"/>
          </p:cNvSpPr>
          <p:nvPr>
            <p:ph idx="1"/>
          </p:nvPr>
        </p:nvSpPr>
        <p:spPr/>
        <p:txBody>
          <a:bodyPr/>
          <a:lstStyle/>
          <a:p>
            <a:r>
              <a:rPr lang="en-US" dirty="0"/>
              <a:t>Lab 8 was particularly odd for me because again it was 3 4.7k resistors that gave us the value we needed, not because the math was weird, its just that seems to be the past labs the pattern for the black boxes, just a pattern I noticed.</a:t>
            </a:r>
          </a:p>
          <a:p>
            <a:r>
              <a:rPr lang="en-US" dirty="0"/>
              <a:t>Data wise I thought it was pretty interesting how tuning the R1 by just a little bit, we could dial in the voltage </a:t>
            </a:r>
            <a:r>
              <a:rPr lang="en-US"/>
              <a:t>pretty easy. </a:t>
            </a:r>
            <a:endParaRPr lang="en-US" dirty="0"/>
          </a:p>
        </p:txBody>
      </p:sp>
    </p:spTree>
    <p:extLst>
      <p:ext uri="{BB962C8B-B14F-4D97-AF65-F5344CB8AC3E}">
        <p14:creationId xmlns:p14="http://schemas.microsoft.com/office/powerpoint/2010/main" val="30568394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39D1-0D6D-421C-B6ED-9A15E4DD58FC}"/>
              </a:ext>
            </a:extLst>
          </p:cNvPr>
          <p:cNvSpPr>
            <a:spLocks noGrp="1"/>
          </p:cNvSpPr>
          <p:nvPr>
            <p:ph type="title"/>
          </p:nvPr>
        </p:nvSpPr>
        <p:spPr/>
        <p:txBody>
          <a:bodyPr/>
          <a:lstStyle/>
          <a:p>
            <a:r>
              <a:rPr lang="en-US" dirty="0"/>
              <a:t>Lab 10 (Brandon Steup Corey Townsend)</a:t>
            </a:r>
          </a:p>
        </p:txBody>
      </p:sp>
      <p:sp>
        <p:nvSpPr>
          <p:cNvPr id="3" name="Content Placeholder 2">
            <a:extLst>
              <a:ext uri="{FF2B5EF4-FFF2-40B4-BE49-F238E27FC236}">
                <a16:creationId xmlns:a16="http://schemas.microsoft.com/office/drawing/2014/main" id="{2C89CF48-E7B0-44F6-93C3-E54338A15B96}"/>
              </a:ext>
            </a:extLst>
          </p:cNvPr>
          <p:cNvSpPr>
            <a:spLocks noGrp="1"/>
          </p:cNvSpPr>
          <p:nvPr>
            <p:ph idx="1"/>
          </p:nvPr>
        </p:nvSpPr>
        <p:spPr/>
        <p:txBody>
          <a:bodyPr/>
          <a:lstStyle/>
          <a:p>
            <a:r>
              <a:rPr lang="en-US" dirty="0"/>
              <a:t>The purpose of this lab was to delve into creating capacitor circuits, and learn how they combine and also how to measure things in a new unit type, called the farad. </a:t>
            </a:r>
          </a:p>
          <a:p>
            <a:r>
              <a:rPr lang="en-US" dirty="0"/>
              <a:t>They types of circuits that we made in this lab was one parallel and one series, both of them using 10, 22, and 47 micro farad capacitors. </a:t>
            </a:r>
          </a:p>
          <a:p>
            <a:r>
              <a:rPr lang="en-US" dirty="0"/>
              <a:t>The measurements were taken using an LCR meter on the bench and we also did a simulation in multisim and did the calculations for what it should have been in excel, as well as crunched the recorded data.</a:t>
            </a:r>
          </a:p>
        </p:txBody>
      </p:sp>
    </p:spTree>
    <p:extLst>
      <p:ext uri="{BB962C8B-B14F-4D97-AF65-F5344CB8AC3E}">
        <p14:creationId xmlns:p14="http://schemas.microsoft.com/office/powerpoint/2010/main" val="12528776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754804-FF34-49B2-BB6B-7512088B6799}"/>
              </a:ext>
            </a:extLst>
          </p:cNvPr>
          <p:cNvSpPr>
            <a:spLocks noGrp="1"/>
          </p:cNvSpPr>
          <p:nvPr>
            <p:ph type="title"/>
          </p:nvPr>
        </p:nvSpPr>
        <p:spPr/>
        <p:txBody>
          <a:bodyPr/>
          <a:lstStyle/>
          <a:p>
            <a:r>
              <a:rPr lang="en-US" dirty="0"/>
              <a:t>Lab 10 Pictures</a:t>
            </a:r>
          </a:p>
        </p:txBody>
      </p:sp>
      <p:pic>
        <p:nvPicPr>
          <p:cNvPr id="5" name="Content Placeholder 4">
            <a:extLst>
              <a:ext uri="{FF2B5EF4-FFF2-40B4-BE49-F238E27FC236}">
                <a16:creationId xmlns:a16="http://schemas.microsoft.com/office/drawing/2014/main" id="{80944902-E38F-49E1-AD29-4ED70CE88311}"/>
              </a:ext>
            </a:extLst>
          </p:cNvPr>
          <p:cNvPicPr>
            <a:picLocks noGrp="1" noChangeAspect="1"/>
          </p:cNvPicPr>
          <p:nvPr>
            <p:ph idx="1"/>
          </p:nvPr>
        </p:nvPicPr>
        <p:blipFill>
          <a:blip r:embed="rId2"/>
          <a:stretch>
            <a:fillRect/>
          </a:stretch>
        </p:blipFill>
        <p:spPr>
          <a:xfrm rot="5400000">
            <a:off x="-650537" y="2626697"/>
            <a:ext cx="4195763" cy="2360116"/>
          </a:xfrm>
        </p:spPr>
      </p:pic>
      <p:pic>
        <p:nvPicPr>
          <p:cNvPr id="7" name="Picture 6">
            <a:extLst>
              <a:ext uri="{FF2B5EF4-FFF2-40B4-BE49-F238E27FC236}">
                <a16:creationId xmlns:a16="http://schemas.microsoft.com/office/drawing/2014/main" id="{19AF87CD-09C6-4BEB-A3E4-83A55505714E}"/>
              </a:ext>
            </a:extLst>
          </p:cNvPr>
          <p:cNvPicPr>
            <a:picLocks noChangeAspect="1"/>
          </p:cNvPicPr>
          <p:nvPr/>
        </p:nvPicPr>
        <p:blipFill>
          <a:blip r:embed="rId3"/>
          <a:stretch>
            <a:fillRect/>
          </a:stretch>
        </p:blipFill>
        <p:spPr>
          <a:xfrm rot="5400000">
            <a:off x="2073486" y="2626697"/>
            <a:ext cx="4195765" cy="2360118"/>
          </a:xfrm>
          <a:prstGeom prst="rect">
            <a:avLst/>
          </a:prstGeom>
        </p:spPr>
      </p:pic>
      <p:pic>
        <p:nvPicPr>
          <p:cNvPr id="9" name="Picture 8">
            <a:extLst>
              <a:ext uri="{FF2B5EF4-FFF2-40B4-BE49-F238E27FC236}">
                <a16:creationId xmlns:a16="http://schemas.microsoft.com/office/drawing/2014/main" id="{2E91B3A8-5118-4EC1-9465-0A077AE9DC8C}"/>
              </a:ext>
            </a:extLst>
          </p:cNvPr>
          <p:cNvPicPr>
            <a:picLocks noChangeAspect="1"/>
          </p:cNvPicPr>
          <p:nvPr/>
        </p:nvPicPr>
        <p:blipFill>
          <a:blip r:embed="rId4"/>
          <a:stretch>
            <a:fillRect/>
          </a:stretch>
        </p:blipFill>
        <p:spPr>
          <a:xfrm rot="5400000">
            <a:off x="7521536" y="2626696"/>
            <a:ext cx="4195765" cy="2360118"/>
          </a:xfrm>
          <a:prstGeom prst="rect">
            <a:avLst/>
          </a:prstGeom>
        </p:spPr>
      </p:pic>
      <p:pic>
        <p:nvPicPr>
          <p:cNvPr id="11" name="Picture 10">
            <a:extLst>
              <a:ext uri="{FF2B5EF4-FFF2-40B4-BE49-F238E27FC236}">
                <a16:creationId xmlns:a16="http://schemas.microsoft.com/office/drawing/2014/main" id="{7CF21B53-AEF3-4BAB-8321-54FF4468950A}"/>
              </a:ext>
            </a:extLst>
          </p:cNvPr>
          <p:cNvPicPr>
            <a:picLocks noChangeAspect="1"/>
          </p:cNvPicPr>
          <p:nvPr/>
        </p:nvPicPr>
        <p:blipFill>
          <a:blip r:embed="rId5"/>
          <a:stretch>
            <a:fillRect/>
          </a:stretch>
        </p:blipFill>
        <p:spPr>
          <a:xfrm rot="5400000" flipV="1">
            <a:off x="4797511" y="2626697"/>
            <a:ext cx="4195766" cy="2360118"/>
          </a:xfrm>
          <a:prstGeom prst="rect">
            <a:avLst/>
          </a:prstGeom>
        </p:spPr>
      </p:pic>
    </p:spTree>
    <p:extLst>
      <p:ext uri="{BB962C8B-B14F-4D97-AF65-F5344CB8AC3E}">
        <p14:creationId xmlns:p14="http://schemas.microsoft.com/office/powerpoint/2010/main" val="23156826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8207C-87E3-4114-A406-BC96DD5FF15C}"/>
              </a:ext>
            </a:extLst>
          </p:cNvPr>
          <p:cNvSpPr>
            <a:spLocks noGrp="1"/>
          </p:cNvSpPr>
          <p:nvPr>
            <p:ph type="title"/>
          </p:nvPr>
        </p:nvSpPr>
        <p:spPr/>
        <p:txBody>
          <a:bodyPr/>
          <a:lstStyle/>
          <a:p>
            <a:r>
              <a:rPr lang="en-US" dirty="0"/>
              <a:t>Lab 10 Excel and Multisim</a:t>
            </a:r>
          </a:p>
        </p:txBody>
      </p:sp>
      <p:pic>
        <p:nvPicPr>
          <p:cNvPr id="5" name="Content Placeholder 4">
            <a:extLst>
              <a:ext uri="{FF2B5EF4-FFF2-40B4-BE49-F238E27FC236}">
                <a16:creationId xmlns:a16="http://schemas.microsoft.com/office/drawing/2014/main" id="{1437072B-297F-4AFB-9D0F-049C3FA19D0A}"/>
              </a:ext>
            </a:extLst>
          </p:cNvPr>
          <p:cNvPicPr>
            <a:picLocks noGrp="1" noChangeAspect="1"/>
          </p:cNvPicPr>
          <p:nvPr>
            <p:ph idx="1"/>
          </p:nvPr>
        </p:nvPicPr>
        <p:blipFill>
          <a:blip r:embed="rId2"/>
          <a:stretch>
            <a:fillRect/>
          </a:stretch>
        </p:blipFill>
        <p:spPr>
          <a:xfrm>
            <a:off x="646111" y="1405689"/>
            <a:ext cx="4344006" cy="2600688"/>
          </a:xfrm>
        </p:spPr>
      </p:pic>
      <p:pic>
        <p:nvPicPr>
          <p:cNvPr id="7" name="Picture 6">
            <a:extLst>
              <a:ext uri="{FF2B5EF4-FFF2-40B4-BE49-F238E27FC236}">
                <a16:creationId xmlns:a16="http://schemas.microsoft.com/office/drawing/2014/main" id="{0C84EB88-6150-4DA7-894D-C4C2CCC852F2}"/>
              </a:ext>
            </a:extLst>
          </p:cNvPr>
          <p:cNvPicPr>
            <a:picLocks noChangeAspect="1"/>
          </p:cNvPicPr>
          <p:nvPr/>
        </p:nvPicPr>
        <p:blipFill>
          <a:blip r:embed="rId3"/>
          <a:stretch>
            <a:fillRect/>
          </a:stretch>
        </p:blipFill>
        <p:spPr>
          <a:xfrm>
            <a:off x="8654113" y="1309391"/>
            <a:ext cx="2543530" cy="4239217"/>
          </a:xfrm>
          <a:prstGeom prst="rect">
            <a:avLst/>
          </a:prstGeom>
        </p:spPr>
      </p:pic>
      <p:pic>
        <p:nvPicPr>
          <p:cNvPr id="9" name="Picture 8">
            <a:extLst>
              <a:ext uri="{FF2B5EF4-FFF2-40B4-BE49-F238E27FC236}">
                <a16:creationId xmlns:a16="http://schemas.microsoft.com/office/drawing/2014/main" id="{C77694A4-CD54-4E07-ADBF-180CA0E11D13}"/>
              </a:ext>
            </a:extLst>
          </p:cNvPr>
          <p:cNvPicPr>
            <a:picLocks noChangeAspect="1"/>
          </p:cNvPicPr>
          <p:nvPr/>
        </p:nvPicPr>
        <p:blipFill>
          <a:blip r:embed="rId4"/>
          <a:stretch>
            <a:fillRect/>
          </a:stretch>
        </p:blipFill>
        <p:spPr>
          <a:xfrm>
            <a:off x="5157656" y="1520004"/>
            <a:ext cx="3199716" cy="4239217"/>
          </a:xfrm>
          <a:prstGeom prst="rect">
            <a:avLst/>
          </a:prstGeom>
        </p:spPr>
      </p:pic>
    </p:spTree>
    <p:extLst>
      <p:ext uri="{BB962C8B-B14F-4D97-AF65-F5344CB8AC3E}">
        <p14:creationId xmlns:p14="http://schemas.microsoft.com/office/powerpoint/2010/main" val="7410150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4430E-6F62-4282-A98C-257213012F0E}"/>
              </a:ext>
            </a:extLst>
          </p:cNvPr>
          <p:cNvSpPr>
            <a:spLocks noGrp="1"/>
          </p:cNvSpPr>
          <p:nvPr>
            <p:ph type="title"/>
          </p:nvPr>
        </p:nvSpPr>
        <p:spPr/>
        <p:txBody>
          <a:bodyPr/>
          <a:lstStyle/>
          <a:p>
            <a:r>
              <a:rPr lang="en-US" dirty="0"/>
              <a:t>Lab 10 Observations</a:t>
            </a:r>
          </a:p>
        </p:txBody>
      </p:sp>
      <p:sp>
        <p:nvSpPr>
          <p:cNvPr id="3" name="Content Placeholder 2">
            <a:extLst>
              <a:ext uri="{FF2B5EF4-FFF2-40B4-BE49-F238E27FC236}">
                <a16:creationId xmlns:a16="http://schemas.microsoft.com/office/drawing/2014/main" id="{9E38672B-FCD1-4FB3-88AB-14206AD52532}"/>
              </a:ext>
            </a:extLst>
          </p:cNvPr>
          <p:cNvSpPr>
            <a:spLocks noGrp="1"/>
          </p:cNvSpPr>
          <p:nvPr>
            <p:ph idx="1"/>
          </p:nvPr>
        </p:nvSpPr>
        <p:spPr/>
        <p:txBody>
          <a:bodyPr/>
          <a:lstStyle/>
          <a:p>
            <a:r>
              <a:rPr lang="en-US" dirty="0"/>
              <a:t>The set up was very similar to our early labs for measuring resistance in resistor circuits, with the main difference being that we used different measuring equipment. </a:t>
            </a:r>
          </a:p>
          <a:p>
            <a:r>
              <a:rPr lang="en-US" dirty="0"/>
              <a:t>Data wise not many surprises, they were about the same as what we calculated them to be, plus or minus a little bit as per we have some to expect. </a:t>
            </a:r>
          </a:p>
          <a:p>
            <a:r>
              <a:rPr lang="en-US" dirty="0"/>
              <a:t>I did notice that when you touch the capacitors after them being tested, I did notice a tingling, not data related just something that I thought was interesting. </a:t>
            </a:r>
          </a:p>
        </p:txBody>
      </p:sp>
    </p:spTree>
    <p:extLst>
      <p:ext uri="{BB962C8B-B14F-4D97-AF65-F5344CB8AC3E}">
        <p14:creationId xmlns:p14="http://schemas.microsoft.com/office/powerpoint/2010/main" val="26189492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1175D-4D20-4F1E-95A7-952C5F8FD32D}"/>
              </a:ext>
            </a:extLst>
          </p:cNvPr>
          <p:cNvSpPr>
            <a:spLocks noGrp="1"/>
          </p:cNvSpPr>
          <p:nvPr>
            <p:ph type="title"/>
          </p:nvPr>
        </p:nvSpPr>
        <p:spPr/>
        <p:txBody>
          <a:bodyPr/>
          <a:lstStyle/>
          <a:p>
            <a:r>
              <a:rPr lang="en-US" dirty="0"/>
              <a:t>Lab 11 (Brandon Steup and Corey Townsend)</a:t>
            </a:r>
          </a:p>
        </p:txBody>
      </p:sp>
      <p:sp>
        <p:nvSpPr>
          <p:cNvPr id="3" name="Content Placeholder 2">
            <a:extLst>
              <a:ext uri="{FF2B5EF4-FFF2-40B4-BE49-F238E27FC236}">
                <a16:creationId xmlns:a16="http://schemas.microsoft.com/office/drawing/2014/main" id="{16029FB8-0A7E-4B28-9531-A72EAFB502E5}"/>
              </a:ext>
            </a:extLst>
          </p:cNvPr>
          <p:cNvSpPr>
            <a:spLocks noGrp="1"/>
          </p:cNvSpPr>
          <p:nvPr>
            <p:ph idx="1"/>
          </p:nvPr>
        </p:nvSpPr>
        <p:spPr/>
        <p:txBody>
          <a:bodyPr/>
          <a:lstStyle/>
          <a:p>
            <a:r>
              <a:rPr lang="en-US" dirty="0"/>
              <a:t>The purpose of lab 11 was to construct 3 different circuits using the same parts except for one, that one being a different capacitor for each circuit, them being 0.47, 1, and 2.2 micro farad.</a:t>
            </a:r>
          </a:p>
          <a:p>
            <a:r>
              <a:rPr lang="en-US" dirty="0"/>
              <a:t>Then using these circuits, we were to sweep through them using an oscilloscope, which gave us the change between our input and output voltage as a function of the frequency.</a:t>
            </a:r>
          </a:p>
        </p:txBody>
      </p:sp>
    </p:spTree>
    <p:extLst>
      <p:ext uri="{BB962C8B-B14F-4D97-AF65-F5344CB8AC3E}">
        <p14:creationId xmlns:p14="http://schemas.microsoft.com/office/powerpoint/2010/main" val="36342894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77C8E-24CD-4CDC-B16E-2C9D646FEB53}"/>
              </a:ext>
            </a:extLst>
          </p:cNvPr>
          <p:cNvSpPr>
            <a:spLocks noGrp="1"/>
          </p:cNvSpPr>
          <p:nvPr>
            <p:ph type="title"/>
          </p:nvPr>
        </p:nvSpPr>
        <p:spPr/>
        <p:txBody>
          <a:bodyPr/>
          <a:lstStyle/>
          <a:p>
            <a:r>
              <a:rPr lang="en-US" dirty="0"/>
              <a:t>Lab 11 Measurements</a:t>
            </a:r>
          </a:p>
        </p:txBody>
      </p:sp>
      <p:pic>
        <p:nvPicPr>
          <p:cNvPr id="5" name="Content Placeholder 4">
            <a:extLst>
              <a:ext uri="{FF2B5EF4-FFF2-40B4-BE49-F238E27FC236}">
                <a16:creationId xmlns:a16="http://schemas.microsoft.com/office/drawing/2014/main" id="{E02ABB43-824B-49DE-9D3B-5414F879D528}"/>
              </a:ext>
            </a:extLst>
          </p:cNvPr>
          <p:cNvPicPr>
            <a:picLocks noGrp="1" noChangeAspect="1"/>
          </p:cNvPicPr>
          <p:nvPr>
            <p:ph idx="1"/>
          </p:nvPr>
        </p:nvPicPr>
        <p:blipFill>
          <a:blip r:embed="rId2"/>
          <a:stretch>
            <a:fillRect/>
          </a:stretch>
        </p:blipFill>
        <p:spPr>
          <a:xfrm>
            <a:off x="1166811" y="2083429"/>
            <a:ext cx="7220958" cy="2324424"/>
          </a:xfrm>
        </p:spPr>
      </p:pic>
      <p:pic>
        <p:nvPicPr>
          <p:cNvPr id="7" name="Picture 6">
            <a:extLst>
              <a:ext uri="{FF2B5EF4-FFF2-40B4-BE49-F238E27FC236}">
                <a16:creationId xmlns:a16="http://schemas.microsoft.com/office/drawing/2014/main" id="{5F6831FA-C872-4FA4-8050-2947889C4EB6}"/>
              </a:ext>
            </a:extLst>
          </p:cNvPr>
          <p:cNvPicPr>
            <a:picLocks noChangeAspect="1"/>
          </p:cNvPicPr>
          <p:nvPr/>
        </p:nvPicPr>
        <p:blipFill>
          <a:blip r:embed="rId3"/>
          <a:stretch>
            <a:fillRect/>
          </a:stretch>
        </p:blipFill>
        <p:spPr>
          <a:xfrm>
            <a:off x="9093030" y="2083429"/>
            <a:ext cx="2438740" cy="2553056"/>
          </a:xfrm>
          <a:prstGeom prst="rect">
            <a:avLst/>
          </a:prstGeom>
        </p:spPr>
      </p:pic>
    </p:spTree>
    <p:extLst>
      <p:ext uri="{BB962C8B-B14F-4D97-AF65-F5344CB8AC3E}">
        <p14:creationId xmlns:p14="http://schemas.microsoft.com/office/powerpoint/2010/main" val="29606502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0904E-5601-4D78-B69E-EAF244EFD03B}"/>
              </a:ext>
            </a:extLst>
          </p:cNvPr>
          <p:cNvSpPr>
            <a:spLocks noGrp="1"/>
          </p:cNvSpPr>
          <p:nvPr>
            <p:ph type="title"/>
          </p:nvPr>
        </p:nvSpPr>
        <p:spPr/>
        <p:txBody>
          <a:bodyPr/>
          <a:lstStyle/>
          <a:p>
            <a:r>
              <a:rPr lang="en-US" dirty="0"/>
              <a:t>Lab 11 Multisim</a:t>
            </a:r>
          </a:p>
        </p:txBody>
      </p:sp>
      <p:pic>
        <p:nvPicPr>
          <p:cNvPr id="5" name="Content Placeholder 4">
            <a:extLst>
              <a:ext uri="{FF2B5EF4-FFF2-40B4-BE49-F238E27FC236}">
                <a16:creationId xmlns:a16="http://schemas.microsoft.com/office/drawing/2014/main" id="{F9F6F279-4652-44B9-85A3-000B0B6082C2}"/>
              </a:ext>
            </a:extLst>
          </p:cNvPr>
          <p:cNvPicPr>
            <a:picLocks noGrp="1" noChangeAspect="1"/>
          </p:cNvPicPr>
          <p:nvPr>
            <p:ph idx="1"/>
          </p:nvPr>
        </p:nvPicPr>
        <p:blipFill>
          <a:blip r:embed="rId2"/>
          <a:stretch>
            <a:fillRect/>
          </a:stretch>
        </p:blipFill>
        <p:spPr>
          <a:xfrm>
            <a:off x="1245661" y="2175432"/>
            <a:ext cx="9066312" cy="3399867"/>
          </a:xfrm>
        </p:spPr>
      </p:pic>
    </p:spTree>
    <p:extLst>
      <p:ext uri="{BB962C8B-B14F-4D97-AF65-F5344CB8AC3E}">
        <p14:creationId xmlns:p14="http://schemas.microsoft.com/office/powerpoint/2010/main" val="25601245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E7223-3C5F-4A2C-9698-F493C1CA84EA}"/>
              </a:ext>
            </a:extLst>
          </p:cNvPr>
          <p:cNvSpPr>
            <a:spLocks noGrp="1"/>
          </p:cNvSpPr>
          <p:nvPr>
            <p:ph type="title"/>
          </p:nvPr>
        </p:nvSpPr>
        <p:spPr/>
        <p:txBody>
          <a:bodyPr/>
          <a:lstStyle/>
          <a:p>
            <a:r>
              <a:rPr lang="en-US" dirty="0"/>
              <a:t>Lab 11 Observations</a:t>
            </a:r>
          </a:p>
        </p:txBody>
      </p:sp>
      <p:sp>
        <p:nvSpPr>
          <p:cNvPr id="3" name="Content Placeholder 2">
            <a:extLst>
              <a:ext uri="{FF2B5EF4-FFF2-40B4-BE49-F238E27FC236}">
                <a16:creationId xmlns:a16="http://schemas.microsoft.com/office/drawing/2014/main" id="{ECF5EFE7-7D6D-4309-876A-0A51FAA82B5D}"/>
              </a:ext>
            </a:extLst>
          </p:cNvPr>
          <p:cNvSpPr>
            <a:spLocks noGrp="1"/>
          </p:cNvSpPr>
          <p:nvPr>
            <p:ph idx="1"/>
          </p:nvPr>
        </p:nvSpPr>
        <p:spPr/>
        <p:txBody>
          <a:bodyPr/>
          <a:lstStyle/>
          <a:p>
            <a:r>
              <a:rPr lang="en-US" dirty="0"/>
              <a:t>The use of the oscilloscope was something that was completely new to me, and was something that took some hooking up and about 2 hours of messing with. </a:t>
            </a:r>
          </a:p>
          <a:p>
            <a:r>
              <a:rPr lang="en-US" dirty="0"/>
              <a:t>Also adjusting and dialing in the frequency was something that was very touchy, and did vary a little bit, as well as even the oscilloscope had some variance between each one. </a:t>
            </a:r>
          </a:p>
          <a:p>
            <a:r>
              <a:rPr lang="en-US" dirty="0"/>
              <a:t>As far as the data goes, it was pretty close to what we calculated, once we got the multisim working. Overall this was one of the harder labs in the semester.</a:t>
            </a:r>
          </a:p>
        </p:txBody>
      </p:sp>
    </p:spTree>
    <p:extLst>
      <p:ext uri="{BB962C8B-B14F-4D97-AF65-F5344CB8AC3E}">
        <p14:creationId xmlns:p14="http://schemas.microsoft.com/office/powerpoint/2010/main" val="2179311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EE668-55FD-4CB5-B189-6DD72437F782}"/>
              </a:ext>
            </a:extLst>
          </p:cNvPr>
          <p:cNvSpPr>
            <a:spLocks noGrp="1"/>
          </p:cNvSpPr>
          <p:nvPr>
            <p:ph type="title"/>
          </p:nvPr>
        </p:nvSpPr>
        <p:spPr/>
        <p:txBody>
          <a:bodyPr/>
          <a:lstStyle/>
          <a:p>
            <a:r>
              <a:rPr lang="en-US" dirty="0"/>
              <a:t>Lab 1    (Brandon Steup and Corey King)</a:t>
            </a:r>
          </a:p>
        </p:txBody>
      </p:sp>
      <p:sp>
        <p:nvSpPr>
          <p:cNvPr id="3" name="Content Placeholder 2">
            <a:extLst>
              <a:ext uri="{FF2B5EF4-FFF2-40B4-BE49-F238E27FC236}">
                <a16:creationId xmlns:a16="http://schemas.microsoft.com/office/drawing/2014/main" id="{BAC0A82B-EE1B-4F05-B8BC-8A7174557160}"/>
              </a:ext>
            </a:extLst>
          </p:cNvPr>
          <p:cNvSpPr>
            <a:spLocks noGrp="1"/>
          </p:cNvSpPr>
          <p:nvPr>
            <p:ph idx="1"/>
          </p:nvPr>
        </p:nvSpPr>
        <p:spPr/>
        <p:txBody>
          <a:bodyPr/>
          <a:lstStyle/>
          <a:p>
            <a:r>
              <a:rPr lang="en-US" dirty="0"/>
              <a:t>Lab 1 involved taking a sample of 20 1k resistors and measuring each one to see what the parts actual resistivity was, then comparing that to the 5% deviance that is supposed to be allowed.</a:t>
            </a:r>
          </a:p>
          <a:p>
            <a:r>
              <a:rPr lang="en-US" dirty="0"/>
              <a:t>In all of the samples that we took, none of them went out of that 5% spec. </a:t>
            </a:r>
          </a:p>
          <a:p>
            <a:r>
              <a:rPr lang="en-US" dirty="0"/>
              <a:t>This lab did not involve any simulation, hence the lack of multisim photos.</a:t>
            </a:r>
          </a:p>
        </p:txBody>
      </p:sp>
    </p:spTree>
    <p:extLst>
      <p:ext uri="{BB962C8B-B14F-4D97-AF65-F5344CB8AC3E}">
        <p14:creationId xmlns:p14="http://schemas.microsoft.com/office/powerpoint/2010/main" val="15613021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43495-6899-493A-AE20-277E1F5BD2F6}"/>
              </a:ext>
            </a:extLst>
          </p:cNvPr>
          <p:cNvSpPr>
            <a:spLocks noGrp="1"/>
          </p:cNvSpPr>
          <p:nvPr>
            <p:ph type="title"/>
          </p:nvPr>
        </p:nvSpPr>
        <p:spPr/>
        <p:txBody>
          <a:bodyPr/>
          <a:lstStyle/>
          <a:p>
            <a:r>
              <a:rPr lang="en-US" dirty="0"/>
              <a:t>Lab 12 (Brandon and Justin)</a:t>
            </a:r>
          </a:p>
        </p:txBody>
      </p:sp>
      <p:sp>
        <p:nvSpPr>
          <p:cNvPr id="3" name="Content Placeholder 2">
            <a:extLst>
              <a:ext uri="{FF2B5EF4-FFF2-40B4-BE49-F238E27FC236}">
                <a16:creationId xmlns:a16="http://schemas.microsoft.com/office/drawing/2014/main" id="{C47F03A3-7F5F-4FDA-BB0F-A553D80207ED}"/>
              </a:ext>
            </a:extLst>
          </p:cNvPr>
          <p:cNvSpPr>
            <a:spLocks noGrp="1"/>
          </p:cNvSpPr>
          <p:nvPr>
            <p:ph idx="1"/>
          </p:nvPr>
        </p:nvSpPr>
        <p:spPr/>
        <p:txBody>
          <a:bodyPr/>
          <a:lstStyle/>
          <a:p>
            <a:r>
              <a:rPr lang="en-US" dirty="0"/>
              <a:t>The purpose of this lab was to construct and measure circuits that include inductors, however the method for measuring the inductors was very similar to the last lab.</a:t>
            </a:r>
          </a:p>
          <a:p>
            <a:r>
              <a:rPr lang="en-US" dirty="0"/>
              <a:t>We used the LCR meter to measure the values of the inductors before we started building the circuits, as well as used it to take the value of the circuits themselves.</a:t>
            </a:r>
          </a:p>
          <a:p>
            <a:r>
              <a:rPr lang="en-US" dirty="0"/>
              <a:t>We introduced a new unit, the Henry</a:t>
            </a:r>
          </a:p>
          <a:p>
            <a:r>
              <a:rPr lang="en-US" dirty="0"/>
              <a:t>This also tied in with lab 13 in the same way that Lab 11 did with Lab 10.</a:t>
            </a:r>
          </a:p>
        </p:txBody>
      </p:sp>
    </p:spTree>
    <p:extLst>
      <p:ext uri="{BB962C8B-B14F-4D97-AF65-F5344CB8AC3E}">
        <p14:creationId xmlns:p14="http://schemas.microsoft.com/office/powerpoint/2010/main" val="36455061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B293B-8B68-4EA7-BCFF-21D7F102630E}"/>
              </a:ext>
            </a:extLst>
          </p:cNvPr>
          <p:cNvSpPr>
            <a:spLocks noGrp="1"/>
          </p:cNvSpPr>
          <p:nvPr>
            <p:ph type="title"/>
          </p:nvPr>
        </p:nvSpPr>
        <p:spPr/>
        <p:txBody>
          <a:bodyPr/>
          <a:lstStyle/>
          <a:p>
            <a:r>
              <a:rPr lang="en-US" dirty="0"/>
              <a:t>Lab 12 Measurements</a:t>
            </a:r>
          </a:p>
        </p:txBody>
      </p:sp>
      <p:pic>
        <p:nvPicPr>
          <p:cNvPr id="5" name="Content Placeholder 4">
            <a:extLst>
              <a:ext uri="{FF2B5EF4-FFF2-40B4-BE49-F238E27FC236}">
                <a16:creationId xmlns:a16="http://schemas.microsoft.com/office/drawing/2014/main" id="{6BF8339D-65DE-4E85-86D7-DB10E28D1563}"/>
              </a:ext>
            </a:extLst>
          </p:cNvPr>
          <p:cNvPicPr>
            <a:picLocks noGrp="1" noChangeAspect="1"/>
          </p:cNvPicPr>
          <p:nvPr>
            <p:ph idx="1"/>
          </p:nvPr>
        </p:nvPicPr>
        <p:blipFill>
          <a:blip r:embed="rId2"/>
          <a:stretch>
            <a:fillRect/>
          </a:stretch>
        </p:blipFill>
        <p:spPr>
          <a:xfrm>
            <a:off x="1249149" y="1853248"/>
            <a:ext cx="3067478" cy="3972479"/>
          </a:xfrm>
        </p:spPr>
      </p:pic>
      <p:graphicFrame>
        <p:nvGraphicFramePr>
          <p:cNvPr id="6" name="Table 5">
            <a:extLst>
              <a:ext uri="{FF2B5EF4-FFF2-40B4-BE49-F238E27FC236}">
                <a16:creationId xmlns:a16="http://schemas.microsoft.com/office/drawing/2014/main" id="{0B8B7B9A-717B-4974-9B84-B45F2F33F184}"/>
              </a:ext>
            </a:extLst>
          </p:cNvPr>
          <p:cNvGraphicFramePr>
            <a:graphicFrameLocks noGrp="1"/>
          </p:cNvGraphicFramePr>
          <p:nvPr>
            <p:extLst>
              <p:ext uri="{D42A27DB-BD31-4B8C-83A1-F6EECF244321}">
                <p14:modId xmlns:p14="http://schemas.microsoft.com/office/powerpoint/2010/main" val="3694886383"/>
              </p:ext>
            </p:extLst>
          </p:nvPr>
        </p:nvGraphicFramePr>
        <p:xfrm>
          <a:off x="5354930" y="1853248"/>
          <a:ext cx="2760369" cy="1880550"/>
        </p:xfrm>
        <a:graphic>
          <a:graphicData uri="http://schemas.openxmlformats.org/drawingml/2006/table">
            <a:tbl>
              <a:tblPr>
                <a:tableStyleId>{5C22544A-7EE6-4342-B048-85BDC9FD1C3A}</a:tableStyleId>
              </a:tblPr>
              <a:tblGrid>
                <a:gridCol w="920123">
                  <a:extLst>
                    <a:ext uri="{9D8B030D-6E8A-4147-A177-3AD203B41FA5}">
                      <a16:colId xmlns:a16="http://schemas.microsoft.com/office/drawing/2014/main" val="957163573"/>
                    </a:ext>
                  </a:extLst>
                </a:gridCol>
                <a:gridCol w="920123">
                  <a:extLst>
                    <a:ext uri="{9D8B030D-6E8A-4147-A177-3AD203B41FA5}">
                      <a16:colId xmlns:a16="http://schemas.microsoft.com/office/drawing/2014/main" val="3334342714"/>
                    </a:ext>
                  </a:extLst>
                </a:gridCol>
                <a:gridCol w="920123">
                  <a:extLst>
                    <a:ext uri="{9D8B030D-6E8A-4147-A177-3AD203B41FA5}">
                      <a16:colId xmlns:a16="http://schemas.microsoft.com/office/drawing/2014/main" val="1299213298"/>
                    </a:ext>
                  </a:extLst>
                </a:gridCol>
              </a:tblGrid>
              <a:tr h="37611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Series</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Parallel</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56382342"/>
                  </a:ext>
                </a:extLst>
              </a:tr>
              <a:tr h="376110">
                <a:tc>
                  <a:txBody>
                    <a:bodyPr/>
                    <a:lstStyle/>
                    <a:p>
                      <a:pPr algn="l" fontAlgn="b"/>
                      <a:r>
                        <a:rPr lang="en-US" sz="1100" u="none" strike="noStrike">
                          <a:effectLst/>
                        </a:rPr>
                        <a:t>I1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658473275"/>
                  </a:ext>
                </a:extLst>
              </a:tr>
              <a:tr h="376110">
                <a:tc>
                  <a:txBody>
                    <a:bodyPr/>
                    <a:lstStyle/>
                    <a:p>
                      <a:pPr algn="l" fontAlgn="b"/>
                      <a:r>
                        <a:rPr lang="en-US" sz="1100" u="none" strike="noStrike">
                          <a:effectLst/>
                        </a:rPr>
                        <a:t>I2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2.2</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659225854"/>
                  </a:ext>
                </a:extLst>
              </a:tr>
              <a:tr h="376110">
                <a:tc>
                  <a:txBody>
                    <a:bodyPr/>
                    <a:lstStyle/>
                    <a:p>
                      <a:pPr algn="l" fontAlgn="b"/>
                      <a:r>
                        <a:rPr lang="en-US" sz="1100" u="none" strike="noStrike">
                          <a:effectLst/>
                        </a:rPr>
                        <a:t>I3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4.7</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27512532"/>
                  </a:ext>
                </a:extLst>
              </a:tr>
              <a:tr h="376110">
                <a:tc>
                  <a:txBody>
                    <a:bodyPr/>
                    <a:lstStyle/>
                    <a:p>
                      <a:pPr algn="l" fontAlgn="b"/>
                      <a:r>
                        <a:rPr lang="en-US" sz="1100" u="none" strike="noStrike">
                          <a:effectLst/>
                        </a:rPr>
                        <a:t>It</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7.9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599.8E-3</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119023882"/>
                  </a:ext>
                </a:extLst>
              </a:tr>
            </a:tbl>
          </a:graphicData>
        </a:graphic>
      </p:graphicFrame>
    </p:spTree>
    <p:extLst>
      <p:ext uri="{BB962C8B-B14F-4D97-AF65-F5344CB8AC3E}">
        <p14:creationId xmlns:p14="http://schemas.microsoft.com/office/powerpoint/2010/main" val="12485899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07CE0E-3D5C-4EE6-A315-D85EFAC0A31E}"/>
              </a:ext>
            </a:extLst>
          </p:cNvPr>
          <p:cNvSpPr>
            <a:spLocks noGrp="1"/>
          </p:cNvSpPr>
          <p:nvPr>
            <p:ph type="title"/>
          </p:nvPr>
        </p:nvSpPr>
        <p:spPr/>
        <p:txBody>
          <a:bodyPr/>
          <a:lstStyle/>
          <a:p>
            <a:r>
              <a:rPr lang="en-US" dirty="0"/>
              <a:t>Lab 12 Multisim</a:t>
            </a:r>
          </a:p>
        </p:txBody>
      </p:sp>
      <p:pic>
        <p:nvPicPr>
          <p:cNvPr id="5" name="Content Placeholder 4">
            <a:extLst>
              <a:ext uri="{FF2B5EF4-FFF2-40B4-BE49-F238E27FC236}">
                <a16:creationId xmlns:a16="http://schemas.microsoft.com/office/drawing/2014/main" id="{647E7916-5AF0-41F4-A97E-4EBBA5F3C598}"/>
              </a:ext>
            </a:extLst>
          </p:cNvPr>
          <p:cNvPicPr>
            <a:picLocks noGrp="1" noChangeAspect="1"/>
          </p:cNvPicPr>
          <p:nvPr>
            <p:ph idx="1"/>
          </p:nvPr>
        </p:nvPicPr>
        <p:blipFill>
          <a:blip r:embed="rId2"/>
          <a:stretch>
            <a:fillRect/>
          </a:stretch>
        </p:blipFill>
        <p:spPr>
          <a:xfrm>
            <a:off x="1754450" y="1331119"/>
            <a:ext cx="7592749" cy="5078268"/>
          </a:xfrm>
        </p:spPr>
      </p:pic>
    </p:spTree>
    <p:extLst>
      <p:ext uri="{BB962C8B-B14F-4D97-AF65-F5344CB8AC3E}">
        <p14:creationId xmlns:p14="http://schemas.microsoft.com/office/powerpoint/2010/main" val="11581839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18F99-EA1D-4C7A-B59F-8624217314C0}"/>
              </a:ext>
            </a:extLst>
          </p:cNvPr>
          <p:cNvSpPr>
            <a:spLocks noGrp="1"/>
          </p:cNvSpPr>
          <p:nvPr>
            <p:ph type="title"/>
          </p:nvPr>
        </p:nvSpPr>
        <p:spPr/>
        <p:txBody>
          <a:bodyPr/>
          <a:lstStyle/>
          <a:p>
            <a:r>
              <a:rPr lang="en-US" dirty="0"/>
              <a:t>Lab 12 Observations</a:t>
            </a:r>
          </a:p>
        </p:txBody>
      </p:sp>
      <p:sp>
        <p:nvSpPr>
          <p:cNvPr id="3" name="Content Placeholder 2">
            <a:extLst>
              <a:ext uri="{FF2B5EF4-FFF2-40B4-BE49-F238E27FC236}">
                <a16:creationId xmlns:a16="http://schemas.microsoft.com/office/drawing/2014/main" id="{7F24176D-7F19-46E3-AC13-8070F257AA50}"/>
              </a:ext>
            </a:extLst>
          </p:cNvPr>
          <p:cNvSpPr>
            <a:spLocks noGrp="1"/>
          </p:cNvSpPr>
          <p:nvPr>
            <p:ph idx="1"/>
          </p:nvPr>
        </p:nvSpPr>
        <p:spPr/>
        <p:txBody>
          <a:bodyPr/>
          <a:lstStyle/>
          <a:p>
            <a:r>
              <a:rPr lang="en-US" dirty="0"/>
              <a:t>One of the major things that I noticed, whether it was a result of getting better parts with more consistent readings, out data was more consistent then the past labs. </a:t>
            </a:r>
          </a:p>
          <a:p>
            <a:r>
              <a:rPr lang="en-US" dirty="0"/>
              <a:t>I was also using a different bench and thus different equipment, and that seems to be a factor in the above. </a:t>
            </a:r>
          </a:p>
          <a:p>
            <a:r>
              <a:rPr lang="en-US" dirty="0"/>
              <a:t>As far as gathering the data and the data itself, aside from the above it was very similar to the last two labs, just measuring a different component in a similar </a:t>
            </a:r>
            <a:r>
              <a:rPr lang="en-US" dirty="0" err="1"/>
              <a:t>mannor</a:t>
            </a:r>
            <a:r>
              <a:rPr lang="en-US" dirty="0"/>
              <a:t>.</a:t>
            </a:r>
          </a:p>
        </p:txBody>
      </p:sp>
    </p:spTree>
    <p:extLst>
      <p:ext uri="{BB962C8B-B14F-4D97-AF65-F5344CB8AC3E}">
        <p14:creationId xmlns:p14="http://schemas.microsoft.com/office/powerpoint/2010/main" val="780507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A7002-79AB-48A8-87A6-34B9BE11E5F7}"/>
              </a:ext>
            </a:extLst>
          </p:cNvPr>
          <p:cNvSpPr>
            <a:spLocks noGrp="1"/>
          </p:cNvSpPr>
          <p:nvPr>
            <p:ph type="title"/>
          </p:nvPr>
        </p:nvSpPr>
        <p:spPr/>
        <p:txBody>
          <a:bodyPr/>
          <a:lstStyle/>
          <a:p>
            <a:r>
              <a:rPr lang="en-US" dirty="0"/>
              <a:t>Lab 13 (Brandon Justin)</a:t>
            </a:r>
          </a:p>
        </p:txBody>
      </p:sp>
      <p:sp>
        <p:nvSpPr>
          <p:cNvPr id="3" name="Content Placeholder 2">
            <a:extLst>
              <a:ext uri="{FF2B5EF4-FFF2-40B4-BE49-F238E27FC236}">
                <a16:creationId xmlns:a16="http://schemas.microsoft.com/office/drawing/2014/main" id="{AF0CBCFA-C2C5-4D91-B7A8-8C91C9B8E6C8}"/>
              </a:ext>
            </a:extLst>
          </p:cNvPr>
          <p:cNvSpPr>
            <a:spLocks noGrp="1"/>
          </p:cNvSpPr>
          <p:nvPr>
            <p:ph idx="1"/>
          </p:nvPr>
        </p:nvSpPr>
        <p:spPr/>
        <p:txBody>
          <a:bodyPr/>
          <a:lstStyle/>
          <a:p>
            <a:r>
              <a:rPr lang="en-US" dirty="0"/>
              <a:t>Lab 13 was the inductor version of Lab 11, however with more measurements taken. </a:t>
            </a:r>
          </a:p>
          <a:p>
            <a:r>
              <a:rPr lang="en-US" dirty="0"/>
              <a:t>We were to, again, create 3 different circuits using inductors of values of 1, 2.2, and 4.7.</a:t>
            </a:r>
          </a:p>
          <a:p>
            <a:r>
              <a:rPr lang="en-US" dirty="0"/>
              <a:t>Same as before, we put the circuit together in multisim, and then used the AC sweep to calculate every needed value in the table</a:t>
            </a:r>
          </a:p>
          <a:p>
            <a:r>
              <a:rPr lang="en-US" dirty="0"/>
              <a:t>Then we used the oscilloscope to measure several different points per circuit, and as planned they were pretty consistent.</a:t>
            </a:r>
          </a:p>
          <a:p>
            <a:endParaRPr lang="en-US" dirty="0"/>
          </a:p>
        </p:txBody>
      </p:sp>
    </p:spTree>
    <p:extLst>
      <p:ext uri="{BB962C8B-B14F-4D97-AF65-F5344CB8AC3E}">
        <p14:creationId xmlns:p14="http://schemas.microsoft.com/office/powerpoint/2010/main" val="8976004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B7AB3-DDD7-49CD-9411-6A85869C0452}"/>
              </a:ext>
            </a:extLst>
          </p:cNvPr>
          <p:cNvSpPr>
            <a:spLocks noGrp="1"/>
          </p:cNvSpPr>
          <p:nvPr>
            <p:ph type="title"/>
          </p:nvPr>
        </p:nvSpPr>
        <p:spPr/>
        <p:txBody>
          <a:bodyPr/>
          <a:lstStyle/>
          <a:p>
            <a:r>
              <a:rPr lang="en-US" dirty="0"/>
              <a:t>Lab 13 Multisim</a:t>
            </a:r>
          </a:p>
        </p:txBody>
      </p:sp>
      <p:pic>
        <p:nvPicPr>
          <p:cNvPr id="5" name="Content Placeholder 4">
            <a:extLst>
              <a:ext uri="{FF2B5EF4-FFF2-40B4-BE49-F238E27FC236}">
                <a16:creationId xmlns:a16="http://schemas.microsoft.com/office/drawing/2014/main" id="{1F2E55D6-CEE7-4BEE-AE87-92331C1D9DDC}"/>
              </a:ext>
            </a:extLst>
          </p:cNvPr>
          <p:cNvPicPr>
            <a:picLocks noGrp="1" noChangeAspect="1"/>
          </p:cNvPicPr>
          <p:nvPr>
            <p:ph idx="1"/>
          </p:nvPr>
        </p:nvPicPr>
        <p:blipFill>
          <a:blip r:embed="rId2"/>
          <a:stretch>
            <a:fillRect/>
          </a:stretch>
        </p:blipFill>
        <p:spPr>
          <a:xfrm>
            <a:off x="4859025" y="378729"/>
            <a:ext cx="7125694" cy="2372056"/>
          </a:xfrm>
        </p:spPr>
      </p:pic>
      <p:pic>
        <p:nvPicPr>
          <p:cNvPr id="7" name="Picture 6">
            <a:extLst>
              <a:ext uri="{FF2B5EF4-FFF2-40B4-BE49-F238E27FC236}">
                <a16:creationId xmlns:a16="http://schemas.microsoft.com/office/drawing/2014/main" id="{DFA08314-C0C1-462B-899A-4588A257EB18}"/>
              </a:ext>
            </a:extLst>
          </p:cNvPr>
          <p:cNvPicPr>
            <a:picLocks noChangeAspect="1"/>
          </p:cNvPicPr>
          <p:nvPr/>
        </p:nvPicPr>
        <p:blipFill>
          <a:blip r:embed="rId3"/>
          <a:stretch>
            <a:fillRect/>
          </a:stretch>
        </p:blipFill>
        <p:spPr>
          <a:xfrm>
            <a:off x="846343" y="2917232"/>
            <a:ext cx="6278357" cy="3851868"/>
          </a:xfrm>
          <a:prstGeom prst="rect">
            <a:avLst/>
          </a:prstGeom>
        </p:spPr>
      </p:pic>
    </p:spTree>
    <p:extLst>
      <p:ext uri="{BB962C8B-B14F-4D97-AF65-F5344CB8AC3E}">
        <p14:creationId xmlns:p14="http://schemas.microsoft.com/office/powerpoint/2010/main" val="24521911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87C14-DC98-4259-926F-DC0DC017B48F}"/>
              </a:ext>
            </a:extLst>
          </p:cNvPr>
          <p:cNvSpPr>
            <a:spLocks noGrp="1"/>
          </p:cNvSpPr>
          <p:nvPr>
            <p:ph type="title"/>
          </p:nvPr>
        </p:nvSpPr>
        <p:spPr/>
        <p:txBody>
          <a:bodyPr/>
          <a:lstStyle/>
          <a:p>
            <a:r>
              <a:rPr lang="en-US" dirty="0"/>
              <a:t>Lab 13 Excel</a:t>
            </a:r>
          </a:p>
        </p:txBody>
      </p:sp>
      <p:pic>
        <p:nvPicPr>
          <p:cNvPr id="5" name="Content Placeholder 4">
            <a:extLst>
              <a:ext uri="{FF2B5EF4-FFF2-40B4-BE49-F238E27FC236}">
                <a16:creationId xmlns:a16="http://schemas.microsoft.com/office/drawing/2014/main" id="{B3B7377C-0E4B-4E90-A343-E3E32116991F}"/>
              </a:ext>
            </a:extLst>
          </p:cNvPr>
          <p:cNvPicPr>
            <a:picLocks noGrp="1" noChangeAspect="1"/>
          </p:cNvPicPr>
          <p:nvPr>
            <p:ph idx="1"/>
          </p:nvPr>
        </p:nvPicPr>
        <p:blipFill>
          <a:blip r:embed="rId2"/>
          <a:stretch>
            <a:fillRect/>
          </a:stretch>
        </p:blipFill>
        <p:spPr>
          <a:xfrm>
            <a:off x="646111" y="2062987"/>
            <a:ext cx="7570789" cy="4195762"/>
          </a:xfrm>
        </p:spPr>
      </p:pic>
      <p:pic>
        <p:nvPicPr>
          <p:cNvPr id="7" name="Picture 6">
            <a:extLst>
              <a:ext uri="{FF2B5EF4-FFF2-40B4-BE49-F238E27FC236}">
                <a16:creationId xmlns:a16="http://schemas.microsoft.com/office/drawing/2014/main" id="{5B6E20C5-96D7-4411-952F-6941CF6CE34B}"/>
              </a:ext>
            </a:extLst>
          </p:cNvPr>
          <p:cNvPicPr>
            <a:picLocks noChangeAspect="1"/>
          </p:cNvPicPr>
          <p:nvPr/>
        </p:nvPicPr>
        <p:blipFill>
          <a:blip r:embed="rId3"/>
          <a:stretch>
            <a:fillRect/>
          </a:stretch>
        </p:blipFill>
        <p:spPr>
          <a:xfrm>
            <a:off x="4789174" y="662457"/>
            <a:ext cx="4906060" cy="1190791"/>
          </a:xfrm>
          <a:prstGeom prst="rect">
            <a:avLst/>
          </a:prstGeom>
        </p:spPr>
      </p:pic>
    </p:spTree>
    <p:extLst>
      <p:ext uri="{BB962C8B-B14F-4D97-AF65-F5344CB8AC3E}">
        <p14:creationId xmlns:p14="http://schemas.microsoft.com/office/powerpoint/2010/main" val="35340123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3DE062-75F3-489B-8C3F-44E53DF2592C}"/>
              </a:ext>
            </a:extLst>
          </p:cNvPr>
          <p:cNvSpPr>
            <a:spLocks noGrp="1"/>
          </p:cNvSpPr>
          <p:nvPr>
            <p:ph type="title"/>
          </p:nvPr>
        </p:nvSpPr>
        <p:spPr/>
        <p:txBody>
          <a:bodyPr/>
          <a:lstStyle/>
          <a:p>
            <a:r>
              <a:rPr lang="en-US" dirty="0"/>
              <a:t>Lab 13 Observations</a:t>
            </a:r>
          </a:p>
        </p:txBody>
      </p:sp>
      <p:sp>
        <p:nvSpPr>
          <p:cNvPr id="3" name="Content Placeholder 2">
            <a:extLst>
              <a:ext uri="{FF2B5EF4-FFF2-40B4-BE49-F238E27FC236}">
                <a16:creationId xmlns:a16="http://schemas.microsoft.com/office/drawing/2014/main" id="{D951E146-5F43-40C7-8005-9328B97A5B9F}"/>
              </a:ext>
            </a:extLst>
          </p:cNvPr>
          <p:cNvSpPr>
            <a:spLocks noGrp="1"/>
          </p:cNvSpPr>
          <p:nvPr>
            <p:ph idx="1"/>
          </p:nvPr>
        </p:nvSpPr>
        <p:spPr/>
        <p:txBody>
          <a:bodyPr/>
          <a:lstStyle/>
          <a:p>
            <a:r>
              <a:rPr lang="en-US" dirty="0"/>
              <a:t>This lab was one of the most in-depth labs to date, and the data and information supports that. </a:t>
            </a:r>
          </a:p>
          <a:p>
            <a:r>
              <a:rPr lang="en-US" dirty="0"/>
              <a:t>We calculated the values all of the of the frequencies for all three circuits in an ideal world, but only measured ten of the frequencies for each circuit.</a:t>
            </a:r>
          </a:p>
          <a:p>
            <a:r>
              <a:rPr lang="en-US" dirty="0"/>
              <a:t>Noticed that the inductors were very stable data wise, dialing everything in once we got the scope set up was much faster, and the numbers had less jitter then the capacitors. </a:t>
            </a:r>
          </a:p>
          <a:p>
            <a:r>
              <a:rPr lang="en-US" dirty="0"/>
              <a:t>Also with the multisim, the wiring having to include some resistor for both this lab and the last was something that I thought was crazy, and took me a while of playing with until you told me. </a:t>
            </a:r>
          </a:p>
          <a:p>
            <a:endParaRPr lang="en-US" dirty="0"/>
          </a:p>
        </p:txBody>
      </p:sp>
    </p:spTree>
    <p:extLst>
      <p:ext uri="{BB962C8B-B14F-4D97-AF65-F5344CB8AC3E}">
        <p14:creationId xmlns:p14="http://schemas.microsoft.com/office/powerpoint/2010/main" val="38370699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43033F-D3AD-4DB7-9848-CEDAF3329F40}"/>
              </a:ext>
            </a:extLst>
          </p:cNvPr>
          <p:cNvSpPr>
            <a:spLocks noGrp="1"/>
          </p:cNvSpPr>
          <p:nvPr>
            <p:ph type="title"/>
          </p:nvPr>
        </p:nvSpPr>
        <p:spPr/>
        <p:txBody>
          <a:bodyPr/>
          <a:lstStyle/>
          <a:p>
            <a:r>
              <a:rPr lang="en-US" dirty="0"/>
              <a:t>Thank you for the amazing semester!</a:t>
            </a:r>
          </a:p>
        </p:txBody>
      </p:sp>
      <p:sp>
        <p:nvSpPr>
          <p:cNvPr id="3" name="Content Placeholder 2">
            <a:extLst>
              <a:ext uri="{FF2B5EF4-FFF2-40B4-BE49-F238E27FC236}">
                <a16:creationId xmlns:a16="http://schemas.microsoft.com/office/drawing/2014/main" id="{E25DD382-D4FE-4AAB-8C15-43ED283DBA4B}"/>
              </a:ext>
            </a:extLst>
          </p:cNvPr>
          <p:cNvSpPr>
            <a:spLocks noGrp="1"/>
          </p:cNvSpPr>
          <p:nvPr>
            <p:ph idx="1"/>
          </p:nvPr>
        </p:nvSpPr>
        <p:spPr/>
        <p:txBody>
          <a:bodyPr/>
          <a:lstStyle/>
          <a:p>
            <a:r>
              <a:rPr lang="en-US" dirty="0"/>
              <a:t>I hope you have an amazing summer </a:t>
            </a:r>
            <a:r>
              <a:rPr lang="en-US" dirty="0">
                <a:sym typeface="Wingdings" panose="05000000000000000000" pitchFamily="2" charset="2"/>
              </a:rPr>
              <a:t></a:t>
            </a:r>
            <a:endParaRPr lang="en-US" dirty="0"/>
          </a:p>
        </p:txBody>
      </p:sp>
    </p:spTree>
    <p:extLst>
      <p:ext uri="{BB962C8B-B14F-4D97-AF65-F5344CB8AC3E}">
        <p14:creationId xmlns:p14="http://schemas.microsoft.com/office/powerpoint/2010/main" val="27820724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B6B03-0AFA-45A0-9D22-C21F893E66BB}"/>
              </a:ext>
            </a:extLst>
          </p:cNvPr>
          <p:cNvSpPr>
            <a:spLocks noGrp="1"/>
          </p:cNvSpPr>
          <p:nvPr>
            <p:ph type="title"/>
          </p:nvPr>
        </p:nvSpPr>
        <p:spPr/>
        <p:txBody>
          <a:bodyPr/>
          <a:lstStyle/>
          <a:p>
            <a:r>
              <a:rPr lang="en-US" dirty="0"/>
              <a:t>Lab 1 Procedure</a:t>
            </a:r>
          </a:p>
        </p:txBody>
      </p:sp>
      <p:sp>
        <p:nvSpPr>
          <p:cNvPr id="3" name="Content Placeholder 2">
            <a:extLst>
              <a:ext uri="{FF2B5EF4-FFF2-40B4-BE49-F238E27FC236}">
                <a16:creationId xmlns:a16="http://schemas.microsoft.com/office/drawing/2014/main" id="{163301C3-4972-4865-B1B2-730DCD12CEA2}"/>
              </a:ext>
            </a:extLst>
          </p:cNvPr>
          <p:cNvSpPr>
            <a:spLocks noGrp="1"/>
          </p:cNvSpPr>
          <p:nvPr>
            <p:ph idx="1"/>
          </p:nvPr>
        </p:nvSpPr>
        <p:spPr>
          <a:xfrm>
            <a:off x="1103312" y="2052918"/>
            <a:ext cx="8946541" cy="4195481"/>
          </a:xfrm>
        </p:spPr>
        <p:txBody>
          <a:bodyPr/>
          <a:lstStyle/>
          <a:p>
            <a:r>
              <a:rPr lang="en-US" dirty="0"/>
              <a:t>Select a set of 20 resistors with the same color code and thus the same value</a:t>
            </a:r>
          </a:p>
          <a:p>
            <a:r>
              <a:rPr lang="en-US" dirty="0"/>
              <a:t>Measure each of them using the multimeter and record the resistance</a:t>
            </a:r>
          </a:p>
          <a:p>
            <a:r>
              <a:rPr lang="en-US" dirty="0"/>
              <a:t>Enter all of them into a chart so that we can observe the </a:t>
            </a:r>
            <a:r>
              <a:rPr lang="en-US" dirty="0" err="1"/>
              <a:t>varience</a:t>
            </a:r>
            <a:r>
              <a:rPr lang="en-US" dirty="0"/>
              <a:t> in each of the resistors. </a:t>
            </a:r>
          </a:p>
        </p:txBody>
      </p:sp>
    </p:spTree>
    <p:extLst>
      <p:ext uri="{BB962C8B-B14F-4D97-AF65-F5344CB8AC3E}">
        <p14:creationId xmlns:p14="http://schemas.microsoft.com/office/powerpoint/2010/main" val="515632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8C8D4-9122-41E7-B707-0154548EC6A8}"/>
              </a:ext>
            </a:extLst>
          </p:cNvPr>
          <p:cNvSpPr>
            <a:spLocks noGrp="1"/>
          </p:cNvSpPr>
          <p:nvPr>
            <p:ph type="title"/>
          </p:nvPr>
        </p:nvSpPr>
        <p:spPr/>
        <p:txBody>
          <a:bodyPr/>
          <a:lstStyle/>
          <a:p>
            <a:r>
              <a:rPr lang="en-US" dirty="0"/>
              <a:t>Lab 1 Table of Resistor Values</a:t>
            </a:r>
          </a:p>
        </p:txBody>
      </p:sp>
      <p:pic>
        <p:nvPicPr>
          <p:cNvPr id="5" name="Content Placeholder 4">
            <a:extLst>
              <a:ext uri="{FF2B5EF4-FFF2-40B4-BE49-F238E27FC236}">
                <a16:creationId xmlns:a16="http://schemas.microsoft.com/office/drawing/2014/main" id="{5FABB9A5-FA08-49B4-91EE-296E45DA3BC2}"/>
              </a:ext>
            </a:extLst>
          </p:cNvPr>
          <p:cNvPicPr>
            <a:picLocks noGrp="1" noChangeAspect="1"/>
          </p:cNvPicPr>
          <p:nvPr>
            <p:ph idx="1"/>
          </p:nvPr>
        </p:nvPicPr>
        <p:blipFill>
          <a:blip r:embed="rId2"/>
          <a:stretch>
            <a:fillRect/>
          </a:stretch>
        </p:blipFill>
        <p:spPr>
          <a:xfrm>
            <a:off x="2073377" y="1853248"/>
            <a:ext cx="1464639" cy="4195762"/>
          </a:xfrm>
        </p:spPr>
      </p:pic>
      <p:graphicFrame>
        <p:nvGraphicFramePr>
          <p:cNvPr id="4" name="Content Placeholder 3">
            <a:extLst>
              <a:ext uri="{FF2B5EF4-FFF2-40B4-BE49-F238E27FC236}">
                <a16:creationId xmlns:a16="http://schemas.microsoft.com/office/drawing/2014/main" id="{CD587B59-CEF0-4742-987E-57C9C81BCC4A}"/>
              </a:ext>
            </a:extLst>
          </p:cNvPr>
          <p:cNvGraphicFramePr>
            <a:graphicFrameLocks/>
          </p:cNvGraphicFramePr>
          <p:nvPr>
            <p:extLst>
              <p:ext uri="{D42A27DB-BD31-4B8C-83A1-F6EECF244321}">
                <p14:modId xmlns:p14="http://schemas.microsoft.com/office/powerpoint/2010/main" val="443286675"/>
              </p:ext>
            </p:extLst>
          </p:nvPr>
        </p:nvGraphicFramePr>
        <p:xfrm>
          <a:off x="4279900" y="1950879"/>
          <a:ext cx="1816100" cy="4000500"/>
        </p:xfrm>
        <a:graphic>
          <a:graphicData uri="http://schemas.openxmlformats.org/drawingml/2006/table">
            <a:tbl>
              <a:tblPr>
                <a:tableStyleId>{5C22544A-7EE6-4342-B048-85BDC9FD1C3A}</a:tableStyleId>
              </a:tblPr>
              <a:tblGrid>
                <a:gridCol w="608536">
                  <a:extLst>
                    <a:ext uri="{9D8B030D-6E8A-4147-A177-3AD203B41FA5}">
                      <a16:colId xmlns:a16="http://schemas.microsoft.com/office/drawing/2014/main" val="4260243850"/>
                    </a:ext>
                  </a:extLst>
                </a:gridCol>
                <a:gridCol w="1207564">
                  <a:extLst>
                    <a:ext uri="{9D8B030D-6E8A-4147-A177-3AD203B41FA5}">
                      <a16:colId xmlns:a16="http://schemas.microsoft.com/office/drawing/2014/main" val="1509804940"/>
                    </a:ext>
                  </a:extLst>
                </a:gridCol>
              </a:tblGrid>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Resistance K</a:t>
                      </a:r>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823309882"/>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0.999</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31647371"/>
                  </a:ext>
                </a:extLst>
              </a:tr>
              <a:tr h="190500">
                <a:tc>
                  <a:txBody>
                    <a:bodyPr/>
                    <a:lstStyle/>
                    <a:p>
                      <a:pPr algn="r" fontAlgn="b"/>
                      <a:r>
                        <a:rPr lang="en-US" sz="1100" u="none" strike="noStrike">
                          <a:effectLst/>
                        </a:rPr>
                        <a:t>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0.9997</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76841311"/>
                  </a:ext>
                </a:extLst>
              </a:tr>
              <a:tr h="190500">
                <a:tc>
                  <a:txBody>
                    <a:bodyPr/>
                    <a:lstStyle/>
                    <a:p>
                      <a:pPr algn="r" fontAlgn="b"/>
                      <a:r>
                        <a:rPr lang="en-US" sz="1100" u="none" strike="noStrike">
                          <a:effectLst/>
                        </a:rPr>
                        <a:t>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0.9887</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10809120"/>
                  </a:ext>
                </a:extLst>
              </a:tr>
              <a:tr h="190500">
                <a:tc>
                  <a:txBody>
                    <a:bodyPr/>
                    <a:lstStyle/>
                    <a:p>
                      <a:pPr algn="r" fontAlgn="b"/>
                      <a:r>
                        <a:rPr lang="en-US" sz="1100" u="none" strike="noStrike">
                          <a:effectLst/>
                        </a:rPr>
                        <a:t>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1.0046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05885685"/>
                  </a:ext>
                </a:extLst>
              </a:tr>
              <a:tr h="190500">
                <a:tc>
                  <a:txBody>
                    <a:bodyPr/>
                    <a:lstStyle/>
                    <a:p>
                      <a:pPr algn="r" fontAlgn="b"/>
                      <a:r>
                        <a:rPr lang="en-US" sz="1100" u="none" strike="noStrike">
                          <a:effectLst/>
                        </a:rPr>
                        <a:t>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1.0035</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67290671"/>
                  </a:ext>
                </a:extLst>
              </a:tr>
              <a:tr h="190500">
                <a:tc>
                  <a:txBody>
                    <a:bodyPr/>
                    <a:lstStyle/>
                    <a:p>
                      <a:pPr algn="r" fontAlgn="b"/>
                      <a:r>
                        <a:rPr lang="en-US" sz="1100" u="none" strike="noStrike">
                          <a:effectLst/>
                        </a:rPr>
                        <a:t>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0.9872</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445640030"/>
                  </a:ext>
                </a:extLst>
              </a:tr>
              <a:tr h="190500">
                <a:tc>
                  <a:txBody>
                    <a:bodyPr/>
                    <a:lstStyle/>
                    <a:p>
                      <a:pPr algn="r" fontAlgn="b"/>
                      <a:r>
                        <a:rPr lang="en-US" sz="1100" u="none" strike="noStrike">
                          <a:effectLst/>
                        </a:rPr>
                        <a:t>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0.9929</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52541911"/>
                  </a:ext>
                </a:extLst>
              </a:tr>
              <a:tr h="190500">
                <a:tc>
                  <a:txBody>
                    <a:bodyPr/>
                    <a:lstStyle/>
                    <a:p>
                      <a:pPr algn="r" fontAlgn="b"/>
                      <a:r>
                        <a:rPr lang="en-US" sz="1100" u="none" strike="noStrike">
                          <a:effectLst/>
                        </a:rPr>
                        <a:t>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0.9914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812451304"/>
                  </a:ext>
                </a:extLst>
              </a:tr>
              <a:tr h="190500">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0.9889</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258129250"/>
                  </a:ext>
                </a:extLst>
              </a:tr>
              <a:tr h="190500">
                <a:tc>
                  <a:txBody>
                    <a:bodyPr/>
                    <a:lstStyle/>
                    <a:p>
                      <a:pPr algn="r" fontAlgn="b"/>
                      <a:r>
                        <a:rPr lang="en-US" sz="1100" u="none" strike="noStrike">
                          <a:effectLst/>
                        </a:rPr>
                        <a:t>10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1.0018</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200992619"/>
                  </a:ext>
                </a:extLst>
              </a:tr>
              <a:tr h="190500">
                <a:tc>
                  <a:txBody>
                    <a:bodyPr/>
                    <a:lstStyle/>
                    <a:p>
                      <a:pPr algn="r" fontAlgn="b"/>
                      <a:r>
                        <a:rPr lang="en-US" sz="1100" u="none" strike="noStrike">
                          <a:effectLst/>
                        </a:rPr>
                        <a:t>11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1.0004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3520671"/>
                  </a:ext>
                </a:extLst>
              </a:tr>
              <a:tr h="190500">
                <a:tc>
                  <a:txBody>
                    <a:bodyPr/>
                    <a:lstStyle/>
                    <a:p>
                      <a:pPr algn="r" fontAlgn="b"/>
                      <a:r>
                        <a:rPr lang="en-US" sz="1100" u="none" strike="noStrike">
                          <a:effectLst/>
                        </a:rPr>
                        <a:t>12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1.0016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795452674"/>
                  </a:ext>
                </a:extLst>
              </a:tr>
              <a:tr h="190500">
                <a:tc>
                  <a:txBody>
                    <a:bodyPr/>
                    <a:lstStyle/>
                    <a:p>
                      <a:pPr algn="r" fontAlgn="b"/>
                      <a:r>
                        <a:rPr lang="en-US" sz="1100" u="none" strike="noStrike">
                          <a:effectLst/>
                        </a:rPr>
                        <a:t>13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1.0004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173729739"/>
                  </a:ext>
                </a:extLst>
              </a:tr>
              <a:tr h="190500">
                <a:tc>
                  <a:txBody>
                    <a:bodyPr/>
                    <a:lstStyle/>
                    <a:p>
                      <a:pPr algn="r" fontAlgn="b"/>
                      <a:r>
                        <a:rPr lang="en-US" sz="1100" u="none" strike="noStrike">
                          <a:effectLst/>
                        </a:rPr>
                        <a:t>14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0.998</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877216233"/>
                  </a:ext>
                </a:extLst>
              </a:tr>
              <a:tr h="190500">
                <a:tc>
                  <a:txBody>
                    <a:bodyPr/>
                    <a:lstStyle/>
                    <a:p>
                      <a:pPr algn="r" fontAlgn="b"/>
                      <a:r>
                        <a:rPr lang="en-US" sz="1100" u="none" strike="noStrike">
                          <a:effectLst/>
                        </a:rPr>
                        <a:t>15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1.0023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762495292"/>
                  </a:ext>
                </a:extLst>
              </a:tr>
              <a:tr h="190500">
                <a:tc>
                  <a:txBody>
                    <a:bodyPr/>
                    <a:lstStyle/>
                    <a:p>
                      <a:pPr algn="r" fontAlgn="b"/>
                      <a:r>
                        <a:rPr lang="en-US" sz="1100" u="none" strike="noStrike">
                          <a:effectLst/>
                        </a:rPr>
                        <a:t>16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1.0007</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78820234"/>
                  </a:ext>
                </a:extLst>
              </a:tr>
              <a:tr h="190500">
                <a:tc>
                  <a:txBody>
                    <a:bodyPr/>
                    <a:lstStyle/>
                    <a:p>
                      <a:pPr algn="r" fontAlgn="b"/>
                      <a:r>
                        <a:rPr lang="en-US" sz="1100" u="none" strike="noStrike">
                          <a:effectLst/>
                        </a:rPr>
                        <a:t>17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0.9989</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18499701"/>
                  </a:ext>
                </a:extLst>
              </a:tr>
              <a:tr h="190500">
                <a:tc>
                  <a:txBody>
                    <a:bodyPr/>
                    <a:lstStyle/>
                    <a:p>
                      <a:pPr algn="r" fontAlgn="b"/>
                      <a:r>
                        <a:rPr lang="en-US" sz="1100" u="none" strike="noStrike">
                          <a:effectLst/>
                        </a:rPr>
                        <a:t>18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0.9994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15943390"/>
                  </a:ext>
                </a:extLst>
              </a:tr>
              <a:tr h="190500">
                <a:tc>
                  <a:txBody>
                    <a:bodyPr/>
                    <a:lstStyle/>
                    <a:p>
                      <a:pPr algn="r" fontAlgn="b"/>
                      <a:r>
                        <a:rPr lang="en-US" sz="1100" u="none" strike="noStrike">
                          <a:effectLst/>
                        </a:rPr>
                        <a:t>19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0.9849</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44103488"/>
                  </a:ext>
                </a:extLst>
              </a:tr>
              <a:tr h="190500">
                <a:tc>
                  <a:txBody>
                    <a:bodyPr/>
                    <a:lstStyle/>
                    <a:p>
                      <a:pPr algn="r" fontAlgn="b"/>
                      <a:r>
                        <a:rPr lang="en-US" sz="1100" u="none" strike="noStrike">
                          <a:effectLst/>
                        </a:rPr>
                        <a:t>20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1.002</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341167951"/>
                  </a:ext>
                </a:extLst>
              </a:tr>
            </a:tbl>
          </a:graphicData>
        </a:graphic>
      </p:graphicFrame>
      <p:graphicFrame>
        <p:nvGraphicFramePr>
          <p:cNvPr id="6" name="Table 5">
            <a:extLst>
              <a:ext uri="{FF2B5EF4-FFF2-40B4-BE49-F238E27FC236}">
                <a16:creationId xmlns:a16="http://schemas.microsoft.com/office/drawing/2014/main" id="{B4FF3D71-6055-4A04-AC72-27B5DEE10570}"/>
              </a:ext>
            </a:extLst>
          </p:cNvPr>
          <p:cNvGraphicFramePr>
            <a:graphicFrameLocks noGrp="1"/>
          </p:cNvGraphicFramePr>
          <p:nvPr>
            <p:extLst>
              <p:ext uri="{D42A27DB-BD31-4B8C-83A1-F6EECF244321}">
                <p14:modId xmlns:p14="http://schemas.microsoft.com/office/powerpoint/2010/main" val="1019164248"/>
              </p:ext>
            </p:extLst>
          </p:nvPr>
        </p:nvGraphicFramePr>
        <p:xfrm>
          <a:off x="7203537" y="2924371"/>
          <a:ext cx="3911600" cy="535305"/>
        </p:xfrm>
        <a:graphic>
          <a:graphicData uri="http://schemas.openxmlformats.org/drawingml/2006/table">
            <a:tbl>
              <a:tblPr>
                <a:tableStyleId>{5C22544A-7EE6-4342-B048-85BDC9FD1C3A}</a:tableStyleId>
              </a:tblPr>
              <a:tblGrid>
                <a:gridCol w="837520">
                  <a:extLst>
                    <a:ext uri="{9D8B030D-6E8A-4147-A177-3AD203B41FA5}">
                      <a16:colId xmlns:a16="http://schemas.microsoft.com/office/drawing/2014/main" val="1417871845"/>
                    </a:ext>
                  </a:extLst>
                </a:gridCol>
                <a:gridCol w="866072">
                  <a:extLst>
                    <a:ext uri="{9D8B030D-6E8A-4147-A177-3AD203B41FA5}">
                      <a16:colId xmlns:a16="http://schemas.microsoft.com/office/drawing/2014/main" val="4082644650"/>
                    </a:ext>
                  </a:extLst>
                </a:gridCol>
                <a:gridCol w="799451">
                  <a:extLst>
                    <a:ext uri="{9D8B030D-6E8A-4147-A177-3AD203B41FA5}">
                      <a16:colId xmlns:a16="http://schemas.microsoft.com/office/drawing/2014/main" val="4108525459"/>
                    </a:ext>
                  </a:extLst>
                </a:gridCol>
                <a:gridCol w="1408557">
                  <a:extLst>
                    <a:ext uri="{9D8B030D-6E8A-4147-A177-3AD203B41FA5}">
                      <a16:colId xmlns:a16="http://schemas.microsoft.com/office/drawing/2014/main" val="167648789"/>
                    </a:ext>
                  </a:extLst>
                </a:gridCol>
              </a:tblGrid>
              <a:tr h="190500">
                <a:tc>
                  <a:txBody>
                    <a:bodyPr/>
                    <a:lstStyle/>
                    <a:p>
                      <a:pPr algn="l" fontAlgn="b"/>
                      <a:r>
                        <a:rPr lang="en-US" sz="1100" u="none" strike="noStrike">
                          <a:effectLst/>
                        </a:rPr>
                        <a:t>Minimum K</a:t>
                      </a:r>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Maximum K</a:t>
                      </a:r>
                      <a:r>
                        <a:rPr lang="el-GR" sz="1100" u="none" strike="noStrike" dirty="0">
                          <a:effectLst/>
                        </a:rPr>
                        <a:t>Ω</a:t>
                      </a:r>
                      <a:endParaRPr lang="el-GR"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Average K</a:t>
                      </a:r>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Standard Deviation K</a:t>
                      </a:r>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71360927"/>
                  </a:ext>
                </a:extLst>
              </a:tr>
              <a:tr h="190500">
                <a:tc>
                  <a:txBody>
                    <a:bodyPr/>
                    <a:lstStyle/>
                    <a:p>
                      <a:pPr algn="r" fontAlgn="b"/>
                      <a:r>
                        <a:rPr lang="en-US" sz="1100" u="none" strike="noStrike">
                          <a:effectLst/>
                        </a:rPr>
                        <a:t>0.9849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1.0046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0.997315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0.005977614</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697201066"/>
                  </a:ext>
                </a:extLst>
              </a:tr>
            </a:tbl>
          </a:graphicData>
        </a:graphic>
      </p:graphicFrame>
    </p:spTree>
    <p:extLst>
      <p:ext uri="{BB962C8B-B14F-4D97-AF65-F5344CB8AC3E}">
        <p14:creationId xmlns:p14="http://schemas.microsoft.com/office/powerpoint/2010/main" val="3414463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FC7C9-5E2A-4E03-BD76-ACB378991D84}"/>
              </a:ext>
            </a:extLst>
          </p:cNvPr>
          <p:cNvSpPr>
            <a:spLocks noGrp="1"/>
          </p:cNvSpPr>
          <p:nvPr>
            <p:ph type="title"/>
          </p:nvPr>
        </p:nvSpPr>
        <p:spPr/>
        <p:txBody>
          <a:bodyPr/>
          <a:lstStyle/>
          <a:p>
            <a:r>
              <a:rPr lang="en-US" dirty="0"/>
              <a:t>Lab 1 Observations</a:t>
            </a:r>
          </a:p>
        </p:txBody>
      </p:sp>
      <p:sp>
        <p:nvSpPr>
          <p:cNvPr id="3" name="Content Placeholder 2">
            <a:extLst>
              <a:ext uri="{FF2B5EF4-FFF2-40B4-BE49-F238E27FC236}">
                <a16:creationId xmlns:a16="http://schemas.microsoft.com/office/drawing/2014/main" id="{99587E1D-FBF2-4DD4-A5A3-D0526CF1EFA8}"/>
              </a:ext>
            </a:extLst>
          </p:cNvPr>
          <p:cNvSpPr>
            <a:spLocks noGrp="1"/>
          </p:cNvSpPr>
          <p:nvPr>
            <p:ph idx="1"/>
          </p:nvPr>
        </p:nvSpPr>
        <p:spPr/>
        <p:txBody>
          <a:bodyPr/>
          <a:lstStyle/>
          <a:p>
            <a:r>
              <a:rPr lang="en-US" dirty="0"/>
              <a:t>This lab mainly served to prove what I already know, that parts like this always will be off from what the spec says that are going to be.</a:t>
            </a:r>
          </a:p>
          <a:p>
            <a:r>
              <a:rPr lang="en-US" dirty="0"/>
              <a:t>This is due to defects or inconstancy's in the manufacturing process.</a:t>
            </a:r>
          </a:p>
          <a:p>
            <a:r>
              <a:rPr lang="en-US" dirty="0"/>
              <a:t>Another observation was that using the default method of measuring them was a pain, and I should have used alligator clips</a:t>
            </a:r>
          </a:p>
          <a:p>
            <a:r>
              <a:rPr lang="en-US" dirty="0"/>
              <a:t>Along with this, the answer to the final question in the lab was if any of the parts exceeded the 5% tolerance, and none of them did, however some of them came pretty close. </a:t>
            </a:r>
          </a:p>
        </p:txBody>
      </p:sp>
    </p:spTree>
    <p:extLst>
      <p:ext uri="{BB962C8B-B14F-4D97-AF65-F5344CB8AC3E}">
        <p14:creationId xmlns:p14="http://schemas.microsoft.com/office/powerpoint/2010/main" val="4316880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DE427-5CB9-4C79-B3C4-B89955330EA8}"/>
              </a:ext>
            </a:extLst>
          </p:cNvPr>
          <p:cNvSpPr>
            <a:spLocks noGrp="1"/>
          </p:cNvSpPr>
          <p:nvPr>
            <p:ph type="title"/>
          </p:nvPr>
        </p:nvSpPr>
        <p:spPr/>
        <p:txBody>
          <a:bodyPr/>
          <a:lstStyle/>
          <a:p>
            <a:r>
              <a:rPr lang="en-US" dirty="0"/>
              <a:t>Lab 2   (Brandon Steup and Corey King)</a:t>
            </a:r>
          </a:p>
        </p:txBody>
      </p:sp>
      <p:sp>
        <p:nvSpPr>
          <p:cNvPr id="3" name="Content Placeholder 2">
            <a:extLst>
              <a:ext uri="{FF2B5EF4-FFF2-40B4-BE49-F238E27FC236}">
                <a16:creationId xmlns:a16="http://schemas.microsoft.com/office/drawing/2014/main" id="{C8095224-B148-4F21-ABF7-5EC8FA5EED39}"/>
              </a:ext>
            </a:extLst>
          </p:cNvPr>
          <p:cNvSpPr>
            <a:spLocks noGrp="1"/>
          </p:cNvSpPr>
          <p:nvPr>
            <p:ph idx="1"/>
          </p:nvPr>
        </p:nvSpPr>
        <p:spPr/>
        <p:txBody>
          <a:bodyPr/>
          <a:lstStyle/>
          <a:p>
            <a:r>
              <a:rPr lang="en-US" dirty="0"/>
              <a:t>Lab 2 didn’t involve any simulation, it just involved taking measurements of resistors of varying values. </a:t>
            </a:r>
          </a:p>
          <a:p>
            <a:r>
              <a:rPr lang="en-US" dirty="0"/>
              <a:t>The main idea of this lab being understanding how the color codes worked and giving us a base for understanding what value a resistor was from the code. </a:t>
            </a:r>
          </a:p>
        </p:txBody>
      </p:sp>
    </p:spTree>
    <p:extLst>
      <p:ext uri="{BB962C8B-B14F-4D97-AF65-F5344CB8AC3E}">
        <p14:creationId xmlns:p14="http://schemas.microsoft.com/office/powerpoint/2010/main" val="834923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C741A-8035-4C78-93E8-02DD38638A23}"/>
              </a:ext>
            </a:extLst>
          </p:cNvPr>
          <p:cNvSpPr>
            <a:spLocks noGrp="1"/>
          </p:cNvSpPr>
          <p:nvPr>
            <p:ph type="title"/>
          </p:nvPr>
        </p:nvSpPr>
        <p:spPr/>
        <p:txBody>
          <a:bodyPr/>
          <a:lstStyle/>
          <a:p>
            <a:r>
              <a:rPr lang="en-US" dirty="0"/>
              <a:t>Lab 2 Procedure</a:t>
            </a:r>
          </a:p>
        </p:txBody>
      </p:sp>
      <p:sp>
        <p:nvSpPr>
          <p:cNvPr id="3" name="Content Placeholder 2">
            <a:extLst>
              <a:ext uri="{FF2B5EF4-FFF2-40B4-BE49-F238E27FC236}">
                <a16:creationId xmlns:a16="http://schemas.microsoft.com/office/drawing/2014/main" id="{D7EA72EC-7F2E-4C33-8641-6CA9BFC00959}"/>
              </a:ext>
            </a:extLst>
          </p:cNvPr>
          <p:cNvSpPr>
            <a:spLocks noGrp="1"/>
          </p:cNvSpPr>
          <p:nvPr>
            <p:ph idx="1"/>
          </p:nvPr>
        </p:nvSpPr>
        <p:spPr/>
        <p:txBody>
          <a:bodyPr/>
          <a:lstStyle/>
          <a:p>
            <a:r>
              <a:rPr lang="en-US" dirty="0"/>
              <a:t>Take 15 different resistors of varying values. </a:t>
            </a:r>
          </a:p>
          <a:p>
            <a:r>
              <a:rPr lang="en-US" dirty="0"/>
              <a:t>Figure out what value each of them are using the color code present on the resistor</a:t>
            </a:r>
          </a:p>
          <a:p>
            <a:r>
              <a:rPr lang="en-US" dirty="0"/>
              <a:t>Sort them from smallest to largest by resistance</a:t>
            </a:r>
          </a:p>
          <a:p>
            <a:r>
              <a:rPr lang="en-US" dirty="0"/>
              <a:t>Record data and observations.</a:t>
            </a:r>
          </a:p>
        </p:txBody>
      </p:sp>
    </p:spTree>
    <p:extLst>
      <p:ext uri="{BB962C8B-B14F-4D97-AF65-F5344CB8AC3E}">
        <p14:creationId xmlns:p14="http://schemas.microsoft.com/office/powerpoint/2010/main" val="343549507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6039</TotalTime>
  <Words>2949</Words>
  <Application>Microsoft Office PowerPoint</Application>
  <PresentationFormat>Widescreen</PresentationFormat>
  <Paragraphs>472</Paragraphs>
  <Slides>48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48</vt:i4>
      </vt:variant>
    </vt:vector>
  </HeadingPairs>
  <TitlesOfParts>
    <vt:vector size="55" baseType="lpstr">
      <vt:lpstr>Arial</vt:lpstr>
      <vt:lpstr>Calibri</vt:lpstr>
      <vt:lpstr>Century Gothic</vt:lpstr>
      <vt:lpstr>Symbol</vt:lpstr>
      <vt:lpstr>Wingdings</vt:lpstr>
      <vt:lpstr>Wingdings 3</vt:lpstr>
      <vt:lpstr>Ion</vt:lpstr>
      <vt:lpstr>Lab Notebook</vt:lpstr>
      <vt:lpstr>Lab 0</vt:lpstr>
      <vt:lpstr>Lab 0 Excel</vt:lpstr>
      <vt:lpstr>Lab 1    (Brandon Steup and Corey King)</vt:lpstr>
      <vt:lpstr>Lab 1 Procedure</vt:lpstr>
      <vt:lpstr>Lab 1 Table of Resistor Values</vt:lpstr>
      <vt:lpstr>Lab 1 Observations</vt:lpstr>
      <vt:lpstr>Lab 2   (Brandon Steup and Corey King)</vt:lpstr>
      <vt:lpstr>Lab 2 Procedure</vt:lpstr>
      <vt:lpstr>Lab 2 Observations</vt:lpstr>
      <vt:lpstr>Lab 3 (Brandon Steup and Corey King) </vt:lpstr>
      <vt:lpstr>Lab 3 Pictures</vt:lpstr>
      <vt:lpstr>Lab 3 Multisim and Excel</vt:lpstr>
      <vt:lpstr>Lab 3 Observations</vt:lpstr>
      <vt:lpstr>Lab 4</vt:lpstr>
      <vt:lpstr>Lab 4 Excel and Multisim </vt:lpstr>
      <vt:lpstr>Lab 4 Observations</vt:lpstr>
      <vt:lpstr>Lab 5    (Brandon Steup and Corey King)</vt:lpstr>
      <vt:lpstr>Lab 5 measurements</vt:lpstr>
      <vt:lpstr>Lab 5 Observations</vt:lpstr>
      <vt:lpstr>Lab 6    (Brandon Steup and Corey King)</vt:lpstr>
      <vt:lpstr>Lab 6 Excel and Multisim</vt:lpstr>
      <vt:lpstr>Lab 6 Observations</vt:lpstr>
      <vt:lpstr>Lab 7    (Brandon Steup)</vt:lpstr>
      <vt:lpstr>Lab 7 Excel</vt:lpstr>
      <vt:lpstr>Lab 7 Multisim</vt:lpstr>
      <vt:lpstr>Lab 7 Pictures</vt:lpstr>
      <vt:lpstr>Lab 7 Observations</vt:lpstr>
      <vt:lpstr>Lab 8  (Brandon Steup)  </vt:lpstr>
      <vt:lpstr>Lab 8 Multisim and Excel</vt:lpstr>
      <vt:lpstr>Lab 8 Observations</vt:lpstr>
      <vt:lpstr>Lab 10 (Brandon Steup Corey Townsend)</vt:lpstr>
      <vt:lpstr>Lab 10 Pictures</vt:lpstr>
      <vt:lpstr>Lab 10 Excel and Multisim</vt:lpstr>
      <vt:lpstr>Lab 10 Observations</vt:lpstr>
      <vt:lpstr>Lab 11 (Brandon Steup and Corey Townsend)</vt:lpstr>
      <vt:lpstr>Lab 11 Measurements</vt:lpstr>
      <vt:lpstr>Lab 11 Multisim</vt:lpstr>
      <vt:lpstr>Lab 11 Observations</vt:lpstr>
      <vt:lpstr>Lab 12 (Brandon and Justin)</vt:lpstr>
      <vt:lpstr>Lab 12 Measurements</vt:lpstr>
      <vt:lpstr>Lab 12 Multisim</vt:lpstr>
      <vt:lpstr>Lab 12 Observations</vt:lpstr>
      <vt:lpstr>Lab 13 (Brandon Justin)</vt:lpstr>
      <vt:lpstr>Lab 13 Multisim</vt:lpstr>
      <vt:lpstr>Lab 13 Excel</vt:lpstr>
      <vt:lpstr>Lab 13 Observations</vt:lpstr>
      <vt:lpstr>Thank you for the amazing semester!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Notebook</dc:title>
  <dc:creator>Brandon Steup</dc:creator>
  <cp:lastModifiedBy>Brandon Steup</cp:lastModifiedBy>
  <cp:revision>40</cp:revision>
  <dcterms:created xsi:type="dcterms:W3CDTF">2018-05-03T18:35:08Z</dcterms:created>
  <dcterms:modified xsi:type="dcterms:W3CDTF">2018-05-11T18:25:05Z</dcterms:modified>
</cp:coreProperties>
</file>